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46"/>
  </p:notesMasterIdLst>
  <p:sldIdLst>
    <p:sldId id="287" r:id="rId2"/>
    <p:sldId id="313" r:id="rId3"/>
    <p:sldId id="290" r:id="rId4"/>
    <p:sldId id="288" r:id="rId5"/>
    <p:sldId id="285" r:id="rId6"/>
    <p:sldId id="260" r:id="rId7"/>
    <p:sldId id="269" r:id="rId8"/>
    <p:sldId id="268" r:id="rId9"/>
    <p:sldId id="258" r:id="rId10"/>
    <p:sldId id="259" r:id="rId11"/>
    <p:sldId id="261" r:id="rId12"/>
    <p:sldId id="262" r:id="rId13"/>
    <p:sldId id="301" r:id="rId14"/>
    <p:sldId id="264" r:id="rId15"/>
    <p:sldId id="265" r:id="rId16"/>
    <p:sldId id="266" r:id="rId17"/>
    <p:sldId id="263" r:id="rId18"/>
    <p:sldId id="314" r:id="rId19"/>
    <p:sldId id="296" r:id="rId20"/>
    <p:sldId id="315" r:id="rId21"/>
    <p:sldId id="316" r:id="rId22"/>
    <p:sldId id="317" r:id="rId23"/>
    <p:sldId id="318" r:id="rId24"/>
    <p:sldId id="321" r:id="rId25"/>
    <p:sldId id="322" r:id="rId26"/>
    <p:sldId id="319" r:id="rId27"/>
    <p:sldId id="320" r:id="rId28"/>
    <p:sldId id="303" r:id="rId29"/>
    <p:sldId id="310" r:id="rId30"/>
    <p:sldId id="311" r:id="rId31"/>
    <p:sldId id="312" r:id="rId32"/>
    <p:sldId id="293" r:id="rId33"/>
    <p:sldId id="323" r:id="rId34"/>
    <p:sldId id="298" r:id="rId35"/>
    <p:sldId id="299" r:id="rId36"/>
    <p:sldId id="286" r:id="rId37"/>
    <p:sldId id="292" r:id="rId38"/>
    <p:sldId id="294" r:id="rId39"/>
    <p:sldId id="295" r:id="rId40"/>
    <p:sldId id="297" r:id="rId41"/>
    <p:sldId id="281" r:id="rId42"/>
    <p:sldId id="283" r:id="rId43"/>
    <p:sldId id="282" r:id="rId44"/>
    <p:sldId id="28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ksha Agarwal" initials="SA" lastIdx="1" clrIdx="0">
    <p:extLst>
      <p:ext uri="{19B8F6BF-5375-455C-9EA6-DF929625EA0E}">
        <p15:presenceInfo xmlns:p15="http://schemas.microsoft.com/office/powerpoint/2012/main" userId="afb11bdc2e1ef6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B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p:normalViewPr>
  <p:slideViewPr>
    <p:cSldViewPr snapToGrid="0">
      <p:cViewPr varScale="1">
        <p:scale>
          <a:sx n="84" d="100"/>
          <a:sy n="84" d="100"/>
        </p:scale>
        <p:origin x="73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AE98DF-8120-4552-945A-A559F7985B51}" type="datetimeFigureOut">
              <a:rPr lang="en-IN" smtClean="0"/>
              <a:t>03-08-2020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82984-6233-4A7F-B2EB-A004B8043BEA}" type="slidenum">
              <a:rPr lang="en-IN" smtClean="0"/>
              <a:t>‹#›</a:t>
            </a:fld>
            <a:endParaRPr lang="en-IN"/>
          </a:p>
        </p:txBody>
      </p:sp>
    </p:spTree>
    <p:extLst>
      <p:ext uri="{BB962C8B-B14F-4D97-AF65-F5344CB8AC3E}">
        <p14:creationId xmlns:p14="http://schemas.microsoft.com/office/powerpoint/2010/main" val="4084305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743E208-BF45-4600-A88D-5B012EA8BE33}" type="datetimeFigureOut">
              <a:rPr lang="en-IN" smtClean="0"/>
              <a:t>03-08-2020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129732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43E208-BF45-4600-A88D-5B012EA8BE33}" type="datetimeFigureOut">
              <a:rPr lang="en-IN" smtClean="0"/>
              <a:t>03-08-2020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1702206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43E208-BF45-4600-A88D-5B012EA8BE33}" type="datetimeFigureOut">
              <a:rPr lang="en-IN" smtClean="0"/>
              <a:t>03-08-2020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220716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43E208-BF45-4600-A88D-5B012EA8BE33}" type="datetimeFigureOut">
              <a:rPr lang="en-IN" smtClean="0"/>
              <a:t>03-08-2020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1811261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3E208-BF45-4600-A88D-5B012EA8BE33}" type="datetimeFigureOut">
              <a:rPr lang="en-IN" smtClean="0"/>
              <a:t>03-08-2020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2588814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743E208-BF45-4600-A88D-5B012EA8BE33}" type="datetimeFigureOut">
              <a:rPr lang="en-IN" smtClean="0"/>
              <a:t>03-08-2020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1627805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743E208-BF45-4600-A88D-5B012EA8BE33}" type="datetimeFigureOut">
              <a:rPr lang="en-IN" smtClean="0"/>
              <a:t>03-08-2020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2601219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743E208-BF45-4600-A88D-5B012EA8BE33}" type="datetimeFigureOut">
              <a:rPr lang="en-IN" smtClean="0"/>
              <a:t>03-08-2020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2806737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43E208-BF45-4600-A88D-5B012EA8BE33}" type="datetimeFigureOut">
              <a:rPr lang="en-IN" smtClean="0"/>
              <a:t>03-08-2020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1413872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43E208-BF45-4600-A88D-5B012EA8BE33}" type="datetimeFigureOut">
              <a:rPr lang="en-IN" smtClean="0"/>
              <a:t>03-08-2020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401413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43E208-BF45-4600-A88D-5B012EA8BE33}" type="datetimeFigureOut">
              <a:rPr lang="en-IN" smtClean="0"/>
              <a:t>03-08-2020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220873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43E208-BF45-4600-A88D-5B012EA8BE33}" type="datetimeFigureOut">
              <a:rPr lang="en-IN" smtClean="0"/>
              <a:t>03-08-2020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C54F67-7FDD-4435-966E-E9AADD10A746}" type="slidenum">
              <a:rPr lang="en-IN" smtClean="0"/>
              <a:t>‹#›</a:t>
            </a:fld>
            <a:endParaRPr lang="en-IN"/>
          </a:p>
        </p:txBody>
      </p:sp>
    </p:spTree>
    <p:extLst>
      <p:ext uri="{BB962C8B-B14F-4D97-AF65-F5344CB8AC3E}">
        <p14:creationId xmlns:p14="http://schemas.microsoft.com/office/powerpoint/2010/main" val="89609200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2.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3.jpg"/><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jp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jp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42.w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23.jp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249926" y="2922820"/>
            <a:ext cx="9727660" cy="1429965"/>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b="1" u="sng" dirty="0">
                <a:ln w="12700">
                  <a:solidFill>
                    <a:schemeClr val="accent3">
                      <a:lumMod val="50000"/>
                    </a:schemeClr>
                  </a:solidFill>
                  <a:prstDash val="solid"/>
                </a:ln>
                <a:solidFill>
                  <a:schemeClr val="accent1"/>
                </a:solidFill>
                <a:effectLst>
                  <a:innerShdw blurRad="177800">
                    <a:schemeClr val="accent3">
                      <a:lumMod val="50000"/>
                    </a:schemeClr>
                  </a:innerShdw>
                </a:effectLst>
                <a:latin typeface="Roboto" pitchFamily="2" charset="0"/>
                <a:ea typeface="Roboto" pitchFamily="2" charset="0"/>
              </a:rPr>
              <a:t>E-COMMERCE  PLATFORM  FOR  TRIBAL PRODUCTS</a:t>
            </a:r>
          </a:p>
        </p:txBody>
      </p:sp>
      <p:sp>
        <p:nvSpPr>
          <p:cNvPr id="4" name="Title 1">
            <a:extLst>
              <a:ext uri="{FF2B5EF4-FFF2-40B4-BE49-F238E27FC236}">
                <a16:creationId xmlns:a16="http://schemas.microsoft.com/office/drawing/2014/main" id="{F33222E4-F9B1-4BFD-B007-A14235820337}"/>
              </a:ext>
            </a:extLst>
          </p:cNvPr>
          <p:cNvSpPr txBox="1">
            <a:spLocks/>
          </p:cNvSpPr>
          <p:nvPr/>
        </p:nvSpPr>
        <p:spPr>
          <a:xfrm>
            <a:off x="988696" y="3286954"/>
            <a:ext cx="9727660" cy="583890"/>
          </a:xfrm>
          <a:prstGeom prst="rect">
            <a:avLst/>
          </a:prstGeom>
          <a:effectLst>
            <a:outerShdw blurRad="50800" dist="50800" dir="5880000" sx="72000" sy="72000" algn="ctr" rotWithShape="0">
              <a:srgbClr val="000000"/>
            </a:outerShdw>
          </a:effectLst>
        </p:spPr>
        <p:txBody>
          <a:bodyPr vert="horz" lIns="91440" tIns="45720" rIns="91440" bIns="45720" rtlCol="0" anchor="b">
            <a:no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u="sng" dirty="0">
                <a:ln/>
                <a:solidFill>
                  <a:schemeClr val="accent1">
                    <a:lumMod val="50000"/>
                  </a:schemeClr>
                </a:solidFill>
                <a:latin typeface="Roboto" pitchFamily="2" charset="0"/>
                <a:ea typeface="Roboto" pitchFamily="2" charset="0"/>
              </a:rPr>
              <a:t>Indi Tribes</a:t>
            </a:r>
          </a:p>
        </p:txBody>
      </p:sp>
      <p:pic>
        <p:nvPicPr>
          <p:cNvPr id="12" name="Picture 11">
            <a:extLst>
              <a:ext uri="{FF2B5EF4-FFF2-40B4-BE49-F238E27FC236}">
                <a16:creationId xmlns:a16="http://schemas.microsoft.com/office/drawing/2014/main" id="{77DE2AC8-CC58-4397-A821-1F2081BD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4120" y="1588731"/>
            <a:ext cx="4341180" cy="2441914"/>
          </a:xfrm>
          <a:prstGeom prst="rect">
            <a:avLst/>
          </a:prstGeom>
        </p:spPr>
      </p:pic>
      <p:sp>
        <p:nvSpPr>
          <p:cNvPr id="14" name="Title 1">
            <a:extLst>
              <a:ext uri="{FF2B5EF4-FFF2-40B4-BE49-F238E27FC236}">
                <a16:creationId xmlns:a16="http://schemas.microsoft.com/office/drawing/2014/main" id="{022D2DC5-8C3A-4D2A-B043-0E901CD8B0D3}"/>
              </a:ext>
            </a:extLst>
          </p:cNvPr>
          <p:cNvSpPr txBox="1">
            <a:spLocks/>
          </p:cNvSpPr>
          <p:nvPr/>
        </p:nvSpPr>
        <p:spPr>
          <a:xfrm>
            <a:off x="1337036" y="6120020"/>
            <a:ext cx="9727660" cy="583890"/>
          </a:xfrm>
          <a:prstGeom prst="rect">
            <a:avLst/>
          </a:prstGeom>
          <a:effectLst>
            <a:outerShdw blurRad="50800" dist="50800" dir="5880000" sx="72000" sy="72000" algn="ctr" rotWithShape="0">
              <a:srgbClr val="000000"/>
            </a:outerShdw>
          </a:effectLst>
        </p:spPr>
        <p:txBody>
          <a:bodyPr vert="horz" lIns="91440" tIns="45720" rIns="91440" bIns="45720" rtlCol="0" anchor="b">
            <a:no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u="sng" dirty="0">
                <a:ln/>
                <a:solidFill>
                  <a:schemeClr val="accent1">
                    <a:lumMod val="50000"/>
                  </a:schemeClr>
                </a:solidFill>
                <a:latin typeface="Roboto" pitchFamily="2" charset="0"/>
                <a:ea typeface="Roboto" pitchFamily="2" charset="0"/>
              </a:rPr>
              <a:t>www.inditribes.co.in</a:t>
            </a:r>
          </a:p>
        </p:txBody>
      </p:sp>
    </p:spTree>
    <p:extLst>
      <p:ext uri="{BB962C8B-B14F-4D97-AF65-F5344CB8AC3E}">
        <p14:creationId xmlns:p14="http://schemas.microsoft.com/office/powerpoint/2010/main" val="1452936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811" y="142875"/>
            <a:ext cx="6527260" cy="828675"/>
          </a:xfrm>
          <a:effectLst>
            <a:outerShdw blurRad="50800" dist="50800" dir="5880000" sx="72000" sy="72000" algn="ctr" rotWithShape="0">
              <a:srgbClr val="000000"/>
            </a:outerShdw>
          </a:effectLst>
        </p:spPr>
        <p:txBody>
          <a:bodyPr>
            <a:normAutofit/>
          </a:bodyPr>
          <a:lstStyle/>
          <a:p>
            <a:r>
              <a:rPr lang="en-IN" sz="2800" b="1" dirty="0">
                <a:solidFill>
                  <a:srgbClr val="C00000"/>
                </a:solidFill>
                <a:effectLst>
                  <a:glow rad="63500">
                    <a:schemeClr val="accent1">
                      <a:satMod val="175000"/>
                      <a:alpha val="40000"/>
                    </a:schemeClr>
                  </a:glow>
                </a:effectLst>
                <a:latin typeface="Roboto" pitchFamily="2" charset="0"/>
                <a:ea typeface="Roboto" pitchFamily="2" charset="0"/>
              </a:rPr>
              <a:t>PRODUCT  PAGE  FEATURES  LIST</a:t>
            </a:r>
            <a:endParaRPr lang="en-IN" sz="2800" dirty="0">
              <a:solidFill>
                <a:srgbClr val="C00000"/>
              </a:solidFill>
              <a:effectLst>
                <a:glow rad="63500">
                  <a:schemeClr val="accent1">
                    <a:satMod val="175000"/>
                    <a:alpha val="40000"/>
                  </a:schemeClr>
                </a:glow>
              </a:effectLst>
              <a:latin typeface="Roboto" pitchFamily="2" charset="0"/>
              <a:ea typeface="Roboto" pitchFamily="2" charset="0"/>
            </a:endParaRPr>
          </a:p>
        </p:txBody>
      </p:sp>
      <p:sp>
        <p:nvSpPr>
          <p:cNvPr id="10" name="TextBox 9">
            <a:extLst>
              <a:ext uri="{FF2B5EF4-FFF2-40B4-BE49-F238E27FC236}">
                <a16:creationId xmlns:a16="http://schemas.microsoft.com/office/drawing/2014/main" id="{2FC7A0B2-D561-408F-80F5-4D798F724AA2}"/>
              </a:ext>
            </a:extLst>
          </p:cNvPr>
          <p:cNvSpPr txBox="1"/>
          <p:nvPr/>
        </p:nvSpPr>
        <p:spPr>
          <a:xfrm>
            <a:off x="205811" y="1517599"/>
            <a:ext cx="6097554" cy="2031325"/>
          </a:xfrm>
          <a:prstGeom prst="rect">
            <a:avLst/>
          </a:prstGeom>
          <a:noFill/>
        </p:spPr>
        <p:txBody>
          <a:bodyPr wrap="square">
            <a:spAutoFit/>
          </a:bodyPr>
          <a:lstStyle/>
          <a:p>
            <a:pPr algn="just">
              <a:buFont typeface="Wingdings" panose="05000000000000000000" pitchFamily="2" charset="2"/>
              <a:buChar char="Ø"/>
            </a:pPr>
            <a:r>
              <a:rPr lang="en-IN" b="1" dirty="0"/>
              <a:t>Estimated Delivery date:</a:t>
            </a:r>
          </a:p>
          <a:p>
            <a:pPr lvl="1" algn="just"/>
            <a:r>
              <a:rPr lang="en-IN" dirty="0"/>
              <a:t>On the basis of the address entered by the user , an estimated delivery date shall be displayed by calculating the distance between the delivery address and the warehouse location. This will help the user to know whether the product is being delivered before the date of use .</a:t>
            </a:r>
          </a:p>
        </p:txBody>
      </p:sp>
      <p:sp>
        <p:nvSpPr>
          <p:cNvPr id="13" name="TextBox 12">
            <a:extLst>
              <a:ext uri="{FF2B5EF4-FFF2-40B4-BE49-F238E27FC236}">
                <a16:creationId xmlns:a16="http://schemas.microsoft.com/office/drawing/2014/main" id="{77B68802-E3F0-4A54-9353-0F29B470DC04}"/>
              </a:ext>
            </a:extLst>
          </p:cNvPr>
          <p:cNvSpPr txBox="1"/>
          <p:nvPr/>
        </p:nvSpPr>
        <p:spPr>
          <a:xfrm>
            <a:off x="205811" y="3976501"/>
            <a:ext cx="6097554" cy="1200329"/>
          </a:xfrm>
          <a:prstGeom prst="rect">
            <a:avLst/>
          </a:prstGeom>
          <a:noFill/>
        </p:spPr>
        <p:txBody>
          <a:bodyPr wrap="square">
            <a:spAutoFit/>
          </a:bodyPr>
          <a:lstStyle/>
          <a:p>
            <a:pPr algn="just">
              <a:buFont typeface="Wingdings" panose="05000000000000000000" pitchFamily="2" charset="2"/>
              <a:buChar char="Ø"/>
            </a:pPr>
            <a:r>
              <a:rPr lang="en-IN" b="1" dirty="0"/>
              <a:t>Stock availability on a particular </a:t>
            </a:r>
            <a:r>
              <a:rPr lang="en-IN" b="1" dirty="0" err="1"/>
              <a:t>pincode</a:t>
            </a:r>
            <a:r>
              <a:rPr lang="en-IN" b="1" dirty="0"/>
              <a:t> :</a:t>
            </a:r>
          </a:p>
          <a:p>
            <a:pPr lvl="1" algn="just"/>
            <a:r>
              <a:rPr lang="en-IN" dirty="0"/>
              <a:t>This feature will help the user to know whether a particular item will be available at the entered </a:t>
            </a:r>
            <a:r>
              <a:rPr lang="en-IN" dirty="0" err="1"/>
              <a:t>pincode</a:t>
            </a:r>
            <a:r>
              <a:rPr lang="en-IN" dirty="0"/>
              <a:t> or not.</a:t>
            </a:r>
          </a:p>
        </p:txBody>
      </p:sp>
    </p:spTree>
    <p:extLst>
      <p:ext uri="{BB962C8B-B14F-4D97-AF65-F5344CB8AC3E}">
        <p14:creationId xmlns:p14="http://schemas.microsoft.com/office/powerpoint/2010/main" val="28663002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64740" y="142875"/>
            <a:ext cx="6527260" cy="828675"/>
          </a:xfrm>
          <a:effectLst>
            <a:outerShdw blurRad="50800" dist="50800" dir="5880000" sx="72000" sy="72000" algn="ctr" rotWithShape="0">
              <a:srgbClr val="000000"/>
            </a:outerShdw>
          </a:effectLst>
        </p:spPr>
        <p:txBody>
          <a:bodyPr>
            <a:normAutofit/>
          </a:bodyPr>
          <a:lstStyle/>
          <a:p>
            <a:pPr algn="r"/>
            <a:r>
              <a:rPr lang="en-IN" sz="2800" b="1" dirty="0">
                <a:solidFill>
                  <a:schemeClr val="bg1"/>
                </a:solidFill>
                <a:effectLst>
                  <a:glow rad="63500">
                    <a:schemeClr val="accent1">
                      <a:satMod val="175000"/>
                      <a:alpha val="40000"/>
                    </a:schemeClr>
                  </a:glow>
                </a:effectLst>
                <a:latin typeface="Roboto" pitchFamily="2" charset="0"/>
                <a:ea typeface="Roboto" pitchFamily="2" charset="0"/>
              </a:rPr>
              <a:t>CHECKOUT  PAGE  FEATURES  LIST</a:t>
            </a:r>
            <a:endParaRPr lang="en-IN" sz="2800" dirty="0">
              <a:solidFill>
                <a:schemeClr val="bg1"/>
              </a:solidFill>
              <a:effectLst>
                <a:glow rad="63500">
                  <a:schemeClr val="accent1">
                    <a:satMod val="175000"/>
                    <a:alpha val="40000"/>
                  </a:schemeClr>
                </a:glow>
              </a:effectLst>
              <a:latin typeface="Roboto" pitchFamily="2" charset="0"/>
              <a:ea typeface="Roboto" pitchFamily="2" charset="0"/>
            </a:endParaRPr>
          </a:p>
        </p:txBody>
      </p:sp>
      <p:sp>
        <p:nvSpPr>
          <p:cNvPr id="3" name="Content Placeholder 2"/>
          <p:cNvSpPr>
            <a:spLocks noGrp="1"/>
          </p:cNvSpPr>
          <p:nvPr>
            <p:ph idx="1"/>
          </p:nvPr>
        </p:nvSpPr>
        <p:spPr>
          <a:xfrm>
            <a:off x="5743575" y="1304924"/>
            <a:ext cx="6229172" cy="457201"/>
          </a:xfrm>
        </p:spPr>
        <p:txBody>
          <a:bodyPr>
            <a:normAutofit/>
          </a:bodyPr>
          <a:lstStyle/>
          <a:p>
            <a:pPr marL="0" indent="0" algn="r">
              <a:buNone/>
            </a:pPr>
            <a:r>
              <a:rPr lang="en-IN" sz="2600" b="1" dirty="0">
                <a:latin typeface="Times New Roman" panose="02020603050405020304" pitchFamily="18" charset="0"/>
                <a:cs typeface="Times New Roman" panose="02020603050405020304" pitchFamily="18" charset="0"/>
              </a:rPr>
              <a:t>1.   Shopping Cart Details</a:t>
            </a:r>
          </a:p>
          <a:p>
            <a:pPr marL="0" indent="0" algn="r">
              <a:buNone/>
            </a:pPr>
            <a:endParaRPr lang="en-IN" sz="2600" b="1" dirty="0">
              <a:latin typeface="Times New Roman" panose="02020603050405020304" pitchFamily="18" charset="0"/>
              <a:cs typeface="Times New Roman" panose="02020603050405020304" pitchFamily="18" charset="0"/>
            </a:endParaRPr>
          </a:p>
          <a:p>
            <a:pPr marL="0" indent="0" algn="r">
              <a:buNone/>
            </a:pPr>
            <a:endParaRPr lang="en-IN" sz="2600" dirty="0">
              <a:latin typeface="Times New Roman" panose="02020603050405020304" pitchFamily="18" charset="0"/>
              <a:cs typeface="Times New Roman" panose="02020603050405020304" pitchFamily="18" charset="0"/>
            </a:endParaRPr>
          </a:p>
        </p:txBody>
      </p:sp>
      <p:cxnSp>
        <p:nvCxnSpPr>
          <p:cNvPr id="9" name="Elbow Connector 8"/>
          <p:cNvCxnSpPr/>
          <p:nvPr/>
        </p:nvCxnSpPr>
        <p:spPr>
          <a:xfrm rot="10800000" flipV="1">
            <a:off x="5116749" y="1533523"/>
            <a:ext cx="2801568" cy="1005750"/>
          </a:xfrm>
          <a:prstGeom prst="bentConnector3">
            <a:avLst>
              <a:gd name="adj1" fmla="val 87500"/>
            </a:avLst>
          </a:prstGeom>
          <a:ln>
            <a:tailEnd type="triangle"/>
          </a:ln>
        </p:spPr>
        <p:style>
          <a:lnRef idx="3">
            <a:schemeClr val="dk1"/>
          </a:lnRef>
          <a:fillRef idx="0">
            <a:schemeClr val="dk1"/>
          </a:fillRef>
          <a:effectRef idx="2">
            <a:schemeClr val="dk1"/>
          </a:effectRef>
          <a:fontRef idx="minor">
            <a:schemeClr val="tx1"/>
          </a:fontRef>
        </p:style>
      </p:cxnSp>
      <p:sp>
        <p:nvSpPr>
          <p:cNvPr id="61" name="Content Placeholder 2"/>
          <p:cNvSpPr txBox="1">
            <a:spLocks/>
          </p:cNvSpPr>
          <p:nvPr/>
        </p:nvSpPr>
        <p:spPr>
          <a:xfrm>
            <a:off x="5515583" y="4995992"/>
            <a:ext cx="6457164" cy="1756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lgn="r">
              <a:buNone/>
            </a:pPr>
            <a:r>
              <a:rPr lang="en-IN" sz="2600" b="1" dirty="0">
                <a:latin typeface="Times New Roman" panose="02020603050405020304" pitchFamily="18" charset="0"/>
                <a:cs typeface="Times New Roman" panose="02020603050405020304" pitchFamily="18" charset="0"/>
              </a:rPr>
              <a:t>4. </a:t>
            </a:r>
            <a:r>
              <a:rPr lang="en-IN" b="1" dirty="0">
                <a:latin typeface="Times New Roman" panose="02020603050405020304" pitchFamily="18" charset="0"/>
                <a:cs typeface="Times New Roman" panose="02020603050405020304" pitchFamily="18" charset="0"/>
              </a:rPr>
              <a:t>Allow items to be saved for later</a:t>
            </a:r>
            <a:endParaRPr lang="en-IN" sz="2600" b="1" dirty="0">
              <a:latin typeface="Times New Roman" panose="02020603050405020304" pitchFamily="18" charset="0"/>
              <a:cs typeface="Times New Roman" panose="02020603050405020304" pitchFamily="18" charset="0"/>
            </a:endParaRPr>
          </a:p>
          <a:p>
            <a:pPr lvl="1" algn="r">
              <a:buFont typeface="Wingdings" panose="05000000000000000000" pitchFamily="2" charset="2"/>
              <a:buChar char="Ø"/>
            </a:pPr>
            <a:r>
              <a:rPr lang="en-IN" sz="2000" dirty="0"/>
              <a:t>If for any reason a customer doesn’t want to go through the payment process at this stage, provide them with a way to store their cart in case they want to come back later.</a:t>
            </a:r>
            <a:endParaRPr lang="en-IN" sz="2000" dirty="0">
              <a:solidFill>
                <a:srgbClr val="002060"/>
              </a:solidFill>
            </a:endParaRPr>
          </a:p>
        </p:txBody>
      </p:sp>
      <p:sp>
        <p:nvSpPr>
          <p:cNvPr id="14" name="Content Placeholder 2"/>
          <p:cNvSpPr txBox="1">
            <a:spLocks/>
          </p:cNvSpPr>
          <p:nvPr/>
        </p:nvSpPr>
        <p:spPr>
          <a:xfrm>
            <a:off x="6634263" y="1762125"/>
            <a:ext cx="5490883" cy="1913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r">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lgn="r">
              <a:buNone/>
            </a:pPr>
            <a:r>
              <a:rPr lang="en-IN" sz="2600" b="1" dirty="0">
                <a:latin typeface="Times New Roman" panose="02020603050405020304" pitchFamily="18" charset="0"/>
                <a:cs typeface="Times New Roman" panose="02020603050405020304" pitchFamily="18" charset="0"/>
              </a:rPr>
              <a:t>2. </a:t>
            </a:r>
            <a:r>
              <a:rPr lang="en-IN" b="1" dirty="0">
                <a:latin typeface="Times New Roman" panose="02020603050405020304" pitchFamily="18" charset="0"/>
                <a:cs typeface="Times New Roman" panose="02020603050405020304" pitchFamily="18" charset="0"/>
              </a:rPr>
              <a:t>Have an option to change the quantity or remove items</a:t>
            </a:r>
            <a:endParaRPr lang="en-IN" sz="2600" b="1" dirty="0">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5895975" y="3337751"/>
            <a:ext cx="6229172" cy="1546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N" sz="2600" b="1" dirty="0">
                <a:latin typeface="Times New Roman" panose="02020603050405020304" pitchFamily="18" charset="0"/>
                <a:cs typeface="Times New Roman" panose="02020603050405020304" pitchFamily="18" charset="0"/>
              </a:rPr>
              <a:t>3.   Final Price</a:t>
            </a:r>
          </a:p>
          <a:p>
            <a:pPr algn="r">
              <a:buFont typeface="Wingdings" panose="05000000000000000000" pitchFamily="2" charset="2"/>
              <a:buChar char="Ø"/>
            </a:pPr>
            <a:r>
              <a:rPr lang="en-IN" sz="2000" dirty="0"/>
              <a:t>Shows the total price the customer has to pay for the current order.</a:t>
            </a:r>
          </a:p>
        </p:txBody>
      </p:sp>
      <p:cxnSp>
        <p:nvCxnSpPr>
          <p:cNvPr id="23" name="Elbow Connector 22"/>
          <p:cNvCxnSpPr/>
          <p:nvPr/>
        </p:nvCxnSpPr>
        <p:spPr>
          <a:xfrm rot="10800000" flipV="1">
            <a:off x="4924743" y="2441643"/>
            <a:ext cx="2244543" cy="896108"/>
          </a:xfrm>
          <a:prstGeom prst="bentConnector3">
            <a:avLst>
              <a:gd name="adj1" fmla="val 50000"/>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16" name="Elbow Connector 15"/>
          <p:cNvCxnSpPr/>
          <p:nvPr/>
        </p:nvCxnSpPr>
        <p:spPr>
          <a:xfrm rot="10800000">
            <a:off x="4272991" y="4693924"/>
            <a:ext cx="2244542" cy="559394"/>
          </a:xfrm>
          <a:prstGeom prst="bentConnector3">
            <a:avLst>
              <a:gd name="adj1" fmla="val 50000"/>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18" name="Elbow Connector 17"/>
          <p:cNvCxnSpPr/>
          <p:nvPr/>
        </p:nvCxnSpPr>
        <p:spPr>
          <a:xfrm rot="10800000" flipV="1">
            <a:off x="5002306" y="3626380"/>
            <a:ext cx="4849906" cy="721503"/>
          </a:xfrm>
          <a:prstGeom prst="bentConnector3">
            <a:avLst>
              <a:gd name="adj1" fmla="val 91405"/>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51450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1" grpId="0"/>
      <p:bldP spid="14"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2" name="Elbow Connector 11"/>
          <p:cNvCxnSpPr/>
          <p:nvPr/>
        </p:nvCxnSpPr>
        <p:spPr>
          <a:xfrm flipV="1">
            <a:off x="6143273" y="2286000"/>
            <a:ext cx="984134" cy="654690"/>
          </a:xfrm>
          <a:prstGeom prst="bentConnector3">
            <a:avLst>
              <a:gd name="adj1" fmla="val 82793"/>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7" name="Elbow Connector 26"/>
          <p:cNvCxnSpPr/>
          <p:nvPr/>
        </p:nvCxnSpPr>
        <p:spPr>
          <a:xfrm flipV="1">
            <a:off x="5396689" y="3014483"/>
            <a:ext cx="1900582" cy="1196835"/>
          </a:xfrm>
          <a:prstGeom prst="bentConnector3">
            <a:avLst>
              <a:gd name="adj1" fmla="val 82546"/>
            </a:avLst>
          </a:prstGeom>
          <a:ln>
            <a:tailEnd type="triangle"/>
          </a:ln>
        </p:spPr>
        <p:style>
          <a:lnRef idx="3">
            <a:schemeClr val="dk1"/>
          </a:lnRef>
          <a:fillRef idx="0">
            <a:schemeClr val="dk1"/>
          </a:fillRef>
          <a:effectRef idx="2">
            <a:schemeClr val="dk1"/>
          </a:effectRef>
          <a:fontRef idx="minor">
            <a:schemeClr val="tx1"/>
          </a:fontRef>
        </p:style>
      </p:cxnSp>
      <p:sp>
        <p:nvSpPr>
          <p:cNvPr id="61" name="Content Placeholder 2"/>
          <p:cNvSpPr txBox="1">
            <a:spLocks/>
          </p:cNvSpPr>
          <p:nvPr/>
        </p:nvSpPr>
        <p:spPr>
          <a:xfrm>
            <a:off x="205811" y="2359793"/>
            <a:ext cx="6229172" cy="261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sz="2600" b="1" dirty="0">
                <a:latin typeface="Times New Roman" panose="02020603050405020304" pitchFamily="18" charset="0"/>
                <a:cs typeface="Times New Roman" panose="02020603050405020304" pitchFamily="18" charset="0"/>
              </a:rPr>
              <a:t>6. </a:t>
            </a:r>
            <a:r>
              <a:rPr lang="en-IN" sz="2400" b="1" dirty="0">
                <a:latin typeface="Times New Roman" panose="02020603050405020304" pitchFamily="18" charset="0"/>
                <a:cs typeface="Times New Roman" panose="02020603050405020304" pitchFamily="18" charset="0"/>
              </a:rPr>
              <a:t>Shipping method (offer low shipping cost)</a:t>
            </a:r>
          </a:p>
          <a:p>
            <a:pPr lvl="1">
              <a:buFont typeface="Wingdings" panose="05000000000000000000" pitchFamily="2" charset="2"/>
              <a:buChar char="Ø"/>
            </a:pPr>
            <a:r>
              <a:rPr lang="en-IN" sz="1800" dirty="0"/>
              <a:t>Our customers will find multiple shipping options very convenient. There should be at least one low-cost shipping option.</a:t>
            </a:r>
            <a:endParaRPr lang="en-IN" sz="1800" dirty="0">
              <a:solidFill>
                <a:srgbClr val="002060"/>
              </a:solidFill>
            </a:endParaRPr>
          </a:p>
        </p:txBody>
      </p:sp>
      <p:sp>
        <p:nvSpPr>
          <p:cNvPr id="14" name="Content Placeholder 2"/>
          <p:cNvSpPr txBox="1">
            <a:spLocks/>
          </p:cNvSpPr>
          <p:nvPr/>
        </p:nvSpPr>
        <p:spPr>
          <a:xfrm>
            <a:off x="205811" y="936289"/>
            <a:ext cx="6229172" cy="2118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b="1" dirty="0">
                <a:latin typeface="Times New Roman" panose="02020603050405020304" pitchFamily="18" charset="0"/>
                <a:cs typeface="Times New Roman" panose="02020603050405020304" pitchFamily="18" charset="0"/>
              </a:rPr>
              <a:t>5. Billing address and Shipping address</a:t>
            </a:r>
          </a:p>
          <a:p>
            <a:pPr lvl="1">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Wish </a:t>
            </a:r>
            <a:r>
              <a:rPr lang="en-IN" sz="2000" dirty="0"/>
              <a:t>list enables the customers to store a product if they want to buy that later. A compare feature can also be very useful for them.</a:t>
            </a:r>
            <a:endParaRPr lang="en-IN" sz="2000" dirty="0">
              <a:solidFill>
                <a:srgbClr val="002060"/>
              </a:solidFill>
            </a:endParaRPr>
          </a:p>
        </p:txBody>
      </p:sp>
      <p:sp>
        <p:nvSpPr>
          <p:cNvPr id="20" name="Content Placeholder 2"/>
          <p:cNvSpPr txBox="1">
            <a:spLocks/>
          </p:cNvSpPr>
          <p:nvPr/>
        </p:nvSpPr>
        <p:spPr>
          <a:xfrm>
            <a:off x="205811" y="3630421"/>
            <a:ext cx="6229172" cy="17931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719138" indent="-719138">
              <a:buNone/>
            </a:pPr>
            <a:r>
              <a:rPr lang="en-IN" b="1" dirty="0">
                <a:latin typeface="Times New Roman" panose="02020603050405020304" pitchFamily="18" charset="0"/>
                <a:cs typeface="Times New Roman" panose="02020603050405020304" pitchFamily="18" charset="0"/>
              </a:rPr>
              <a:t>7.   </a:t>
            </a:r>
            <a:r>
              <a:rPr lang="en-IN" sz="2400" b="1" dirty="0">
                <a:latin typeface="Times New Roman" panose="02020603050405020304" pitchFamily="18" charset="0"/>
                <a:cs typeface="Times New Roman" panose="02020603050405020304" pitchFamily="18" charset="0"/>
              </a:rPr>
              <a:t>An</a:t>
            </a:r>
            <a:r>
              <a:rPr lang="en-IN" b="1" dirty="0">
                <a:latin typeface="Times New Roman" panose="02020603050405020304" pitchFamily="18" charset="0"/>
                <a:cs typeface="Times New Roman" panose="02020603050405020304" pitchFamily="18" charset="0"/>
              </a:rPr>
              <a:t> area to punch in promo codes</a:t>
            </a:r>
            <a:endParaRPr lang="en-IN" sz="2400"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sz="2000" dirty="0"/>
              <a:t>Our business may occasionally provide promo codes to customers. This field is where customers may apply the promo codes to get discounts or other privileges.</a:t>
            </a:r>
            <a:endParaRPr lang="en-IN" sz="2200" dirty="0">
              <a:solidFill>
                <a:srgbClr val="002060"/>
              </a:solidFill>
            </a:endParaRPr>
          </a:p>
        </p:txBody>
      </p:sp>
      <p:sp>
        <p:nvSpPr>
          <p:cNvPr id="10" name="Title 1"/>
          <p:cNvSpPr txBox="1">
            <a:spLocks/>
          </p:cNvSpPr>
          <p:nvPr/>
        </p:nvSpPr>
        <p:spPr>
          <a:xfrm>
            <a:off x="-92277" y="206345"/>
            <a:ext cx="6527260" cy="828675"/>
          </a:xfrm>
          <a:prstGeom prst="rect">
            <a:avLst/>
          </a:prstGeom>
          <a:effectLst>
            <a:outerShdw blurRad="50800" dist="50800" dir="5880000" sx="72000" sy="72000" algn="ctr" rotWithShape="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800" b="1" dirty="0">
                <a:solidFill>
                  <a:schemeClr val="bg1"/>
                </a:solidFill>
                <a:effectLst>
                  <a:glow rad="63500">
                    <a:schemeClr val="accent1">
                      <a:satMod val="175000"/>
                      <a:alpha val="40000"/>
                    </a:schemeClr>
                  </a:glow>
                </a:effectLst>
                <a:latin typeface="Roboto" pitchFamily="2" charset="0"/>
                <a:ea typeface="Roboto" pitchFamily="2" charset="0"/>
              </a:rPr>
              <a:t>CHECKOUT  PAGE  FEATURES  LIST</a:t>
            </a:r>
            <a:endParaRPr lang="en-IN" sz="2800" dirty="0">
              <a:solidFill>
                <a:schemeClr val="bg1"/>
              </a:solidFill>
              <a:effectLst>
                <a:glow rad="63500">
                  <a:schemeClr val="accent1">
                    <a:satMod val="175000"/>
                    <a:alpha val="40000"/>
                  </a:schemeClr>
                </a:glow>
              </a:effectLst>
              <a:latin typeface="Roboto" pitchFamily="2" charset="0"/>
              <a:ea typeface="Roboto" pitchFamily="2" charset="0"/>
            </a:endParaRPr>
          </a:p>
        </p:txBody>
      </p:sp>
      <p:cxnSp>
        <p:nvCxnSpPr>
          <p:cNvPr id="6" name="Elbow Connector 5"/>
          <p:cNvCxnSpPr/>
          <p:nvPr/>
        </p:nvCxnSpPr>
        <p:spPr>
          <a:xfrm>
            <a:off x="6332706" y="1537733"/>
            <a:ext cx="612843" cy="287773"/>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cxnSp>
        <p:nvCxnSpPr>
          <p:cNvPr id="21" name="Elbow Connector 20"/>
          <p:cNvCxnSpPr/>
          <p:nvPr/>
        </p:nvCxnSpPr>
        <p:spPr>
          <a:xfrm flipV="1">
            <a:off x="6937083" y="1688555"/>
            <a:ext cx="194557" cy="14591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4" name="Elbow Connector 23"/>
          <p:cNvCxnSpPr/>
          <p:nvPr/>
        </p:nvCxnSpPr>
        <p:spPr>
          <a:xfrm>
            <a:off x="6941316" y="1831725"/>
            <a:ext cx="186091" cy="15942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42" name="Content Placeholder 2"/>
          <p:cNvSpPr txBox="1">
            <a:spLocks/>
          </p:cNvSpPr>
          <p:nvPr/>
        </p:nvSpPr>
        <p:spPr>
          <a:xfrm>
            <a:off x="205811" y="4978157"/>
            <a:ext cx="6229172" cy="1793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719138" indent="-719138">
              <a:buNone/>
            </a:pPr>
            <a:r>
              <a:rPr lang="en-IN" b="1" dirty="0">
                <a:latin typeface="Times New Roman" panose="02020603050405020304" pitchFamily="18" charset="0"/>
                <a:cs typeface="Times New Roman" panose="02020603050405020304" pitchFamily="18" charset="0"/>
              </a:rPr>
              <a:t>8.   </a:t>
            </a:r>
            <a:r>
              <a:rPr lang="en-IN" sz="2400" b="1" dirty="0">
                <a:latin typeface="Times New Roman" panose="02020603050405020304" pitchFamily="18" charset="0"/>
                <a:cs typeface="Times New Roman" panose="02020603050405020304" pitchFamily="18" charset="0"/>
              </a:rPr>
              <a:t>Acceptance of all payment methods</a:t>
            </a:r>
          </a:p>
          <a:p>
            <a:pPr lvl="1">
              <a:buFont typeface="Wingdings" panose="05000000000000000000" pitchFamily="2" charset="2"/>
              <a:buChar char="Ø"/>
            </a:pPr>
            <a:r>
              <a:rPr lang="en-IN" sz="2000" dirty="0"/>
              <a:t>Our ecommerce site should accept most of the payment methods that are popular among our customers.</a:t>
            </a:r>
            <a:endParaRPr lang="en-IN" sz="2200" dirty="0">
              <a:solidFill>
                <a:srgbClr val="002060"/>
              </a:solidFill>
            </a:endParaRPr>
          </a:p>
        </p:txBody>
      </p:sp>
      <p:cxnSp>
        <p:nvCxnSpPr>
          <p:cNvPr id="43" name="Elbow Connector 42"/>
          <p:cNvCxnSpPr/>
          <p:nvPr/>
        </p:nvCxnSpPr>
        <p:spPr>
          <a:xfrm flipV="1">
            <a:off x="5484692" y="3655929"/>
            <a:ext cx="2458037" cy="1898166"/>
          </a:xfrm>
          <a:prstGeom prst="bentConnector3">
            <a:avLst>
              <a:gd name="adj1" fmla="val 10033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0270328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par>
                                <p:cTn id="32" presetID="22" presetClass="entr" presetSubtype="4"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4" grpId="0"/>
      <p:bldP spid="20"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811" y="142875"/>
            <a:ext cx="6527260" cy="828675"/>
          </a:xfrm>
          <a:effectLst>
            <a:outerShdw blurRad="50800" dist="50800" dir="5880000" sx="72000" sy="72000" algn="ctr" rotWithShape="0">
              <a:srgbClr val="000000"/>
            </a:outerShdw>
          </a:effectLst>
        </p:spPr>
        <p:txBody>
          <a:bodyPr>
            <a:normAutofit fontScale="90000"/>
          </a:bodyPr>
          <a:lstStyle/>
          <a:p>
            <a:r>
              <a:rPr lang="en-US" sz="2800" b="1" dirty="0">
                <a:solidFill>
                  <a:schemeClr val="bg1"/>
                </a:solidFill>
                <a:effectLst>
                  <a:glow rad="101600">
                    <a:schemeClr val="accent1">
                      <a:satMod val="175000"/>
                      <a:alpha val="40000"/>
                    </a:schemeClr>
                  </a:glow>
                </a:effectLst>
                <a:latin typeface="Roboto" pitchFamily="2" charset="0"/>
                <a:ea typeface="Roboto" pitchFamily="2" charset="0"/>
              </a:rPr>
              <a:t>ORDER COFIRMATION PAGE – E-MAIL </a:t>
            </a:r>
            <a:endParaRPr lang="en-IN" sz="2800" dirty="0">
              <a:solidFill>
                <a:schemeClr val="bg1"/>
              </a:solidFill>
              <a:effectLst>
                <a:glow rad="101600">
                  <a:schemeClr val="accent1">
                    <a:satMod val="175000"/>
                    <a:alpha val="40000"/>
                  </a:schemeClr>
                </a:glow>
              </a:effectLst>
              <a:latin typeface="Roboto" pitchFamily="2" charset="0"/>
              <a:ea typeface="Roboto" pitchFamily="2" charset="0"/>
            </a:endParaRPr>
          </a:p>
        </p:txBody>
      </p:sp>
      <p:sp>
        <p:nvSpPr>
          <p:cNvPr id="13" name="Content Placeholder 2"/>
          <p:cNvSpPr txBox="1">
            <a:spLocks/>
          </p:cNvSpPr>
          <p:nvPr/>
        </p:nvSpPr>
        <p:spPr>
          <a:xfrm>
            <a:off x="205811" y="1313437"/>
            <a:ext cx="6229172" cy="54016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After confirmation of the order an email will be sent to the customer which will contain</a:t>
            </a:r>
            <a:endParaRPr lang="en-IN" dirty="0"/>
          </a:p>
          <a:p>
            <a:pPr lvl="0"/>
            <a:r>
              <a:rPr lang="en-US" b="1" dirty="0"/>
              <a:t>Signed Email: </a:t>
            </a:r>
            <a:r>
              <a:rPr lang="en-US" dirty="0"/>
              <a:t>The email will be duly signed by the one authorized.</a:t>
            </a:r>
          </a:p>
          <a:p>
            <a:pPr lvl="0"/>
            <a:r>
              <a:rPr lang="en-US" b="1" dirty="0"/>
              <a:t>Link to The Product Page: </a:t>
            </a:r>
            <a:r>
              <a:rPr lang="en-US" dirty="0"/>
              <a:t>A link will be provided in the email which will directly open the product page.</a:t>
            </a:r>
            <a:endParaRPr lang="en-IN" dirty="0"/>
          </a:p>
          <a:p>
            <a:pPr lvl="0"/>
            <a:r>
              <a:rPr lang="en-US" b="1" dirty="0"/>
              <a:t>Order Status:</a:t>
            </a:r>
            <a:r>
              <a:rPr lang="en-US" dirty="0"/>
              <a:t> A link to check the shipment status of the product will be provided in the email.</a:t>
            </a:r>
          </a:p>
          <a:p>
            <a:pPr lvl="0"/>
            <a:r>
              <a:rPr lang="en-US" b="1" dirty="0"/>
              <a:t>View/Manage Order and Cancel Order buttons: </a:t>
            </a:r>
            <a:r>
              <a:rPr lang="en-US" dirty="0"/>
              <a:t>Links to the website to vie/manage order and cancel order.</a:t>
            </a:r>
            <a:endParaRPr lang="en-IN" dirty="0"/>
          </a:p>
          <a:p>
            <a:pPr lvl="0"/>
            <a:r>
              <a:rPr lang="en-US" b="1" dirty="0"/>
              <a:t>Details on the tribes:</a:t>
            </a:r>
            <a:r>
              <a:rPr lang="en-US" dirty="0"/>
              <a:t> The email will contain a complete detail of the tribe producing the particular product and would ask the customer for a donation for the upliftment of the tribes (as an NGO service).</a:t>
            </a:r>
            <a:endParaRPr lang="en-IN" dirty="0"/>
          </a:p>
        </p:txBody>
      </p:sp>
    </p:spTree>
    <p:extLst>
      <p:ext uri="{BB962C8B-B14F-4D97-AF65-F5344CB8AC3E}">
        <p14:creationId xmlns:p14="http://schemas.microsoft.com/office/powerpoint/2010/main" val="18355202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64740" y="142875"/>
            <a:ext cx="6527260" cy="828675"/>
          </a:xfrm>
          <a:effectLst>
            <a:outerShdw blurRad="50800" dist="50800" dir="5880000" sx="72000" sy="72000" algn="ctr" rotWithShape="0">
              <a:srgbClr val="000000"/>
            </a:outerShdw>
          </a:effectLst>
        </p:spPr>
        <p:txBody>
          <a:bodyPr>
            <a:normAutofit/>
          </a:bodyPr>
          <a:lstStyle/>
          <a:p>
            <a:pPr algn="r"/>
            <a:r>
              <a:rPr lang="en-IN" sz="2800" b="1" dirty="0">
                <a:ln w="9525">
                  <a:solidFill>
                    <a:schemeClr val="bg1"/>
                  </a:solidFill>
                  <a:prstDash val="solid"/>
                </a:ln>
                <a:effectLst>
                  <a:glow rad="101600">
                    <a:schemeClr val="accent2">
                      <a:satMod val="175000"/>
                      <a:alpha val="40000"/>
                    </a:schemeClr>
                  </a:glow>
                </a:effectLst>
                <a:latin typeface="Roboto" pitchFamily="2" charset="0"/>
                <a:ea typeface="Roboto" pitchFamily="2" charset="0"/>
              </a:rPr>
              <a:t>BACK-END FEATURES</a:t>
            </a:r>
          </a:p>
        </p:txBody>
      </p:sp>
      <p:sp>
        <p:nvSpPr>
          <p:cNvPr id="3" name="Content Placeholder 2"/>
          <p:cNvSpPr>
            <a:spLocks noGrp="1"/>
          </p:cNvSpPr>
          <p:nvPr>
            <p:ph idx="1"/>
          </p:nvPr>
        </p:nvSpPr>
        <p:spPr>
          <a:xfrm>
            <a:off x="5743575" y="1304924"/>
            <a:ext cx="6229172" cy="1242252"/>
          </a:xfrm>
        </p:spPr>
        <p:txBody>
          <a:bodyPr>
            <a:normAutofit lnSpcReduction="10000"/>
          </a:bodyPr>
          <a:lstStyle/>
          <a:p>
            <a:pPr marL="457200" indent="-457200" algn="r">
              <a:buAutoNum type="arabicPeriod"/>
            </a:pPr>
            <a:r>
              <a:rPr lang="en-IN" sz="2600" b="1" dirty="0">
                <a:latin typeface="Times New Roman" panose="02020603050405020304" pitchFamily="18" charset="0"/>
                <a:cs typeface="Times New Roman" panose="02020603050405020304" pitchFamily="18" charset="0"/>
              </a:rPr>
              <a:t>Administrator Management</a:t>
            </a:r>
          </a:p>
          <a:p>
            <a:pPr lvl="1" algn="r">
              <a:buFont typeface="Wingdings" panose="05000000000000000000" pitchFamily="2" charset="2"/>
              <a:buChar char="Ø"/>
            </a:pPr>
            <a:r>
              <a:rPr lang="en-IN" sz="2000" dirty="0"/>
              <a:t>Usually, a website will have a number of managers. We as the owner should be able to decide who can access which part.</a:t>
            </a:r>
            <a:endParaRPr lang="en-IN" sz="2000" b="1" dirty="0"/>
          </a:p>
          <a:p>
            <a:pPr marL="514350" indent="-514350" algn="r">
              <a:buAutoNum type="arabicPeriod"/>
            </a:pPr>
            <a:endParaRPr lang="en-IN" sz="2600" b="1" dirty="0">
              <a:latin typeface="Times New Roman" panose="02020603050405020304" pitchFamily="18" charset="0"/>
              <a:cs typeface="Times New Roman" panose="02020603050405020304" pitchFamily="18" charset="0"/>
            </a:endParaRPr>
          </a:p>
          <a:p>
            <a:pPr marL="0" indent="0" algn="r">
              <a:buNone/>
            </a:pPr>
            <a:endParaRPr lang="en-IN" sz="2600" b="1" dirty="0">
              <a:latin typeface="Times New Roman" panose="02020603050405020304" pitchFamily="18" charset="0"/>
              <a:cs typeface="Times New Roman" panose="02020603050405020304" pitchFamily="18" charset="0"/>
            </a:endParaRPr>
          </a:p>
          <a:p>
            <a:pPr marL="0" indent="0" algn="r">
              <a:buNone/>
            </a:pPr>
            <a:endParaRPr lang="en-IN" sz="2600" dirty="0">
              <a:latin typeface="Times New Roman" panose="02020603050405020304" pitchFamily="18" charset="0"/>
              <a:cs typeface="Times New Roman" panose="02020603050405020304" pitchFamily="18" charset="0"/>
            </a:endParaRPr>
          </a:p>
        </p:txBody>
      </p:sp>
      <p:cxnSp>
        <p:nvCxnSpPr>
          <p:cNvPr id="9" name="Elbow Connector 8"/>
          <p:cNvCxnSpPr/>
          <p:nvPr/>
        </p:nvCxnSpPr>
        <p:spPr>
          <a:xfrm rot="10800000" flipV="1">
            <a:off x="1128409" y="1473283"/>
            <a:ext cx="6298850" cy="530614"/>
          </a:xfrm>
          <a:prstGeom prst="bentConnector3">
            <a:avLst>
              <a:gd name="adj1" fmla="val 86292"/>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Content Placeholder 2"/>
          <p:cNvSpPr txBox="1">
            <a:spLocks/>
          </p:cNvSpPr>
          <p:nvPr/>
        </p:nvSpPr>
        <p:spPr>
          <a:xfrm>
            <a:off x="6634263" y="2603244"/>
            <a:ext cx="5490883" cy="19131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r">
              <a:buAutoNum type="arabicPeriod" startAt="2"/>
            </a:pPr>
            <a:r>
              <a:rPr lang="en-IN" sz="2600" b="1" dirty="0">
                <a:latin typeface="Times New Roman" panose="02020603050405020304" pitchFamily="18" charset="0"/>
                <a:cs typeface="Times New Roman" panose="02020603050405020304" pitchFamily="18" charset="0"/>
              </a:rPr>
              <a:t>Store Management</a:t>
            </a:r>
          </a:p>
          <a:p>
            <a:pPr lvl="1" algn="r">
              <a:buFont typeface="Wingdings" panose="05000000000000000000" pitchFamily="2" charset="2"/>
              <a:buChar char="Ø"/>
            </a:pPr>
            <a:r>
              <a:rPr lang="en-IN" sz="2000" dirty="0"/>
              <a:t>Product specifications, like – categories, colours, descriptions, sizes etc. should be very easily editable from the backend of our site without assistance from a developer. We should also be able to select the featured products.</a:t>
            </a:r>
            <a:endParaRPr lang="en-IN" sz="2200" b="1" dirty="0">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5846323" y="4512325"/>
            <a:ext cx="6278824" cy="2014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N" sz="2600" b="1" dirty="0">
                <a:latin typeface="Times New Roman" panose="02020603050405020304" pitchFamily="18" charset="0"/>
                <a:cs typeface="Times New Roman" panose="02020603050405020304" pitchFamily="18" charset="0"/>
              </a:rPr>
              <a:t>3. Order and shipping Management</a:t>
            </a:r>
          </a:p>
          <a:p>
            <a:pPr lvl="1" algn="r">
              <a:buFont typeface="Wingdings" panose="05000000000000000000" pitchFamily="2" charset="2"/>
              <a:buChar char="Ø"/>
            </a:pPr>
            <a:r>
              <a:rPr lang="en-IN" sz="2000" dirty="0"/>
              <a:t>At any certain time, an ecommerce site will obviously have lots of orders in the process at different stages. It also needs to handle different shipment processes. All of these should be easily manageable from backend.</a:t>
            </a:r>
          </a:p>
        </p:txBody>
      </p:sp>
      <p:cxnSp>
        <p:nvCxnSpPr>
          <p:cNvPr id="23" name="Elbow Connector 22"/>
          <p:cNvCxnSpPr/>
          <p:nvPr/>
        </p:nvCxnSpPr>
        <p:spPr>
          <a:xfrm rot="10800000">
            <a:off x="1095637" y="2374104"/>
            <a:ext cx="7762524" cy="437190"/>
          </a:xfrm>
          <a:prstGeom prst="bentConnector3">
            <a:avLst>
              <a:gd name="adj1" fmla="val 50000"/>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18" name="Elbow Connector 17"/>
          <p:cNvCxnSpPr/>
          <p:nvPr/>
        </p:nvCxnSpPr>
        <p:spPr>
          <a:xfrm rot="10800000">
            <a:off x="1094726" y="2880550"/>
            <a:ext cx="5831368" cy="1839826"/>
          </a:xfrm>
          <a:prstGeom prst="bentConnector3">
            <a:avLst>
              <a:gd name="adj1" fmla="val 6618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12491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2" name="Elbow Connector 11"/>
          <p:cNvCxnSpPr/>
          <p:nvPr/>
        </p:nvCxnSpPr>
        <p:spPr>
          <a:xfrm>
            <a:off x="4633885" y="1505045"/>
            <a:ext cx="2496489" cy="259919"/>
          </a:xfrm>
          <a:prstGeom prst="bentConnector3">
            <a:avLst>
              <a:gd name="adj1" fmla="val 99876"/>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Elbow Connector 26"/>
          <p:cNvCxnSpPr/>
          <p:nvPr/>
        </p:nvCxnSpPr>
        <p:spPr>
          <a:xfrm flipV="1">
            <a:off x="4180732" y="2250731"/>
            <a:ext cx="2696723" cy="932939"/>
          </a:xfrm>
          <a:prstGeom prst="bentConnector3">
            <a:avLst>
              <a:gd name="adj1" fmla="val 94008"/>
            </a:avLst>
          </a:prstGeom>
          <a:ln>
            <a:tailEnd type="triangle"/>
          </a:ln>
        </p:spPr>
        <p:style>
          <a:lnRef idx="3">
            <a:schemeClr val="accent2"/>
          </a:lnRef>
          <a:fillRef idx="0">
            <a:schemeClr val="accent2"/>
          </a:fillRef>
          <a:effectRef idx="2">
            <a:schemeClr val="accent2"/>
          </a:effectRef>
          <a:fontRef idx="minor">
            <a:schemeClr val="tx1"/>
          </a:fontRef>
        </p:style>
      </p:cxnSp>
      <p:sp>
        <p:nvSpPr>
          <p:cNvPr id="61" name="Content Placeholder 2"/>
          <p:cNvSpPr txBox="1">
            <a:spLocks/>
          </p:cNvSpPr>
          <p:nvPr/>
        </p:nvSpPr>
        <p:spPr>
          <a:xfrm>
            <a:off x="205811" y="2916763"/>
            <a:ext cx="6229172" cy="1766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buNone/>
            </a:pPr>
            <a:r>
              <a:rPr lang="en-IN" sz="2600" b="1" dirty="0">
                <a:latin typeface="Times New Roman" panose="02020603050405020304" pitchFamily="18" charset="0"/>
                <a:cs typeface="Times New Roman" panose="02020603050405020304" pitchFamily="18" charset="0"/>
              </a:rPr>
              <a:t>5.   Customer Management</a:t>
            </a:r>
          </a:p>
          <a:p>
            <a:pPr lvl="1">
              <a:buFont typeface="Wingdings" panose="05000000000000000000" pitchFamily="2" charset="2"/>
              <a:buChar char="Ø"/>
            </a:pPr>
            <a:r>
              <a:rPr lang="en-IN" sz="1800" dirty="0"/>
              <a:t>Managing customer orders and their account information is a mandatory feature. It’s better to store customer’s search history too. That may help us to provide personalised offers to frequent visitors.</a:t>
            </a:r>
            <a:endParaRPr lang="en-IN" sz="1800" dirty="0">
              <a:solidFill>
                <a:srgbClr val="002060"/>
              </a:solidFill>
            </a:endParaRPr>
          </a:p>
        </p:txBody>
      </p:sp>
      <p:sp>
        <p:nvSpPr>
          <p:cNvPr id="14" name="Content Placeholder 2"/>
          <p:cNvSpPr txBox="1">
            <a:spLocks/>
          </p:cNvSpPr>
          <p:nvPr/>
        </p:nvSpPr>
        <p:spPr>
          <a:xfrm>
            <a:off x="205811" y="936289"/>
            <a:ext cx="6229172" cy="2118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sz="2600" b="1" dirty="0">
                <a:latin typeface="Times New Roman" panose="02020603050405020304" pitchFamily="18" charset="0"/>
                <a:cs typeface="Times New Roman" panose="02020603050405020304" pitchFamily="18" charset="0"/>
              </a:rPr>
              <a:t>4.   Dashboard/reporting tools</a:t>
            </a:r>
          </a:p>
          <a:p>
            <a:pPr lvl="1">
              <a:buFont typeface="Wingdings" panose="05000000000000000000" pitchFamily="2" charset="2"/>
              <a:buChar char="Ø"/>
            </a:pPr>
            <a:r>
              <a:rPr lang="en-IN" sz="2000" dirty="0"/>
              <a:t>The dashboard should allow us to view all ecommerce metrics in a summarised way. It should be customised to meet our specific business needs.</a:t>
            </a:r>
            <a:endParaRPr lang="en-IN" sz="2000" dirty="0">
              <a:solidFill>
                <a:srgbClr val="002060"/>
              </a:solidFill>
            </a:endParaRPr>
          </a:p>
        </p:txBody>
      </p:sp>
      <p:sp>
        <p:nvSpPr>
          <p:cNvPr id="20" name="Content Placeholder 2"/>
          <p:cNvSpPr txBox="1">
            <a:spLocks/>
          </p:cNvSpPr>
          <p:nvPr/>
        </p:nvSpPr>
        <p:spPr>
          <a:xfrm>
            <a:off x="205811" y="4683578"/>
            <a:ext cx="6229172" cy="17931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719138" indent="-719138">
              <a:buNone/>
            </a:pPr>
            <a:r>
              <a:rPr lang="en-IN" b="1" dirty="0">
                <a:latin typeface="Times New Roman" panose="02020603050405020304" pitchFamily="18" charset="0"/>
                <a:cs typeface="Times New Roman" panose="02020603050405020304" pitchFamily="18" charset="0"/>
              </a:rPr>
              <a:t>6.   Content Management</a:t>
            </a:r>
          </a:p>
          <a:p>
            <a:pPr lvl="1">
              <a:buFont typeface="Wingdings" panose="05000000000000000000" pitchFamily="2" charset="2"/>
              <a:buChar char="Ø"/>
            </a:pPr>
            <a:r>
              <a:rPr lang="en-IN" sz="2000" dirty="0"/>
              <a:t>The pages of our site, their layouts, our blog and other contents of our site should be manageable from the backend without any manual change in the code of the site.</a:t>
            </a:r>
            <a:endParaRPr lang="en-IN" sz="2200" dirty="0">
              <a:solidFill>
                <a:srgbClr val="002060"/>
              </a:solidFill>
            </a:endParaRPr>
          </a:p>
        </p:txBody>
      </p:sp>
      <p:cxnSp>
        <p:nvCxnSpPr>
          <p:cNvPr id="43" name="Elbow Connector 42"/>
          <p:cNvCxnSpPr/>
          <p:nvPr/>
        </p:nvCxnSpPr>
        <p:spPr>
          <a:xfrm flipV="1">
            <a:off x="3976946" y="2611698"/>
            <a:ext cx="2900509" cy="2551341"/>
          </a:xfrm>
          <a:prstGeom prst="bentConnector3">
            <a:avLst>
              <a:gd name="adj1" fmla="val 97624"/>
            </a:avLst>
          </a:prstGeom>
          <a:ln>
            <a:tailEnd type="triangle"/>
          </a:ln>
        </p:spPr>
        <p:style>
          <a:lnRef idx="3">
            <a:schemeClr val="dk1"/>
          </a:lnRef>
          <a:fillRef idx="0">
            <a:schemeClr val="dk1"/>
          </a:fillRef>
          <a:effectRef idx="2">
            <a:schemeClr val="dk1"/>
          </a:effectRef>
          <a:fontRef idx="minor">
            <a:schemeClr val="tx1"/>
          </a:fontRef>
        </p:style>
      </p:cxnSp>
      <p:sp>
        <p:nvSpPr>
          <p:cNvPr id="13" name="Title 1"/>
          <p:cNvSpPr>
            <a:spLocks noGrp="1"/>
          </p:cNvSpPr>
          <p:nvPr>
            <p:ph type="title"/>
          </p:nvPr>
        </p:nvSpPr>
        <p:spPr>
          <a:xfrm>
            <a:off x="108080" y="190603"/>
            <a:ext cx="6527260" cy="828675"/>
          </a:xfrm>
          <a:effectLst>
            <a:outerShdw blurRad="50800" dist="50800" dir="5880000" sx="72000" sy="72000" algn="ctr" rotWithShape="0">
              <a:srgbClr val="000000"/>
            </a:outerShdw>
          </a:effectLst>
        </p:spPr>
        <p:txBody>
          <a:bodyPr>
            <a:normAutofit/>
          </a:bodyPr>
          <a:lstStyle/>
          <a:p>
            <a:r>
              <a:rPr lang="en-IN" sz="2800" b="1" dirty="0">
                <a:ln w="9525">
                  <a:solidFill>
                    <a:schemeClr val="bg1"/>
                  </a:solidFill>
                  <a:prstDash val="solid"/>
                </a:ln>
                <a:effectLst>
                  <a:glow rad="101600">
                    <a:schemeClr val="accent2">
                      <a:satMod val="175000"/>
                      <a:alpha val="40000"/>
                    </a:schemeClr>
                  </a:glow>
                </a:effectLst>
                <a:latin typeface="Roboto" pitchFamily="2" charset="0"/>
                <a:ea typeface="Roboto" pitchFamily="2" charset="0"/>
              </a:rPr>
              <a:t>BACK-END FEATURES</a:t>
            </a:r>
          </a:p>
        </p:txBody>
      </p:sp>
    </p:spTree>
    <p:extLst>
      <p:ext uri="{BB962C8B-B14F-4D97-AF65-F5344CB8AC3E}">
        <p14:creationId xmlns:p14="http://schemas.microsoft.com/office/powerpoint/2010/main" val="324115135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4"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64740" y="142875"/>
            <a:ext cx="6527260" cy="828675"/>
          </a:xfrm>
          <a:effectLst>
            <a:outerShdw blurRad="50800" dist="50800" dir="5880000" sx="72000" sy="72000" algn="ctr" rotWithShape="0">
              <a:srgbClr val="000000"/>
            </a:outerShdw>
          </a:effectLst>
        </p:spPr>
        <p:txBody>
          <a:bodyPr>
            <a:normAutofit/>
          </a:bodyPr>
          <a:lstStyle/>
          <a:p>
            <a:pPr algn="r"/>
            <a:r>
              <a:rPr lang="en-IN" sz="2800" b="1" dirty="0">
                <a:ln w="9525">
                  <a:solidFill>
                    <a:schemeClr val="bg1"/>
                  </a:solidFill>
                  <a:prstDash val="solid"/>
                </a:ln>
                <a:effectLst>
                  <a:glow rad="101600">
                    <a:schemeClr val="accent2">
                      <a:satMod val="175000"/>
                      <a:alpha val="40000"/>
                    </a:schemeClr>
                  </a:glow>
                </a:effectLst>
                <a:latin typeface="Roboto" pitchFamily="2" charset="0"/>
                <a:ea typeface="Roboto" pitchFamily="2" charset="0"/>
              </a:rPr>
              <a:t>BACK-END FEATURES</a:t>
            </a:r>
          </a:p>
        </p:txBody>
      </p:sp>
      <p:sp>
        <p:nvSpPr>
          <p:cNvPr id="3" name="Content Placeholder 2"/>
          <p:cNvSpPr>
            <a:spLocks noGrp="1"/>
          </p:cNvSpPr>
          <p:nvPr>
            <p:ph idx="1"/>
          </p:nvPr>
        </p:nvSpPr>
        <p:spPr>
          <a:xfrm>
            <a:off x="5813784" y="1304884"/>
            <a:ext cx="6229172" cy="1242252"/>
          </a:xfrm>
        </p:spPr>
        <p:txBody>
          <a:bodyPr>
            <a:normAutofit fontScale="92500" lnSpcReduction="10000"/>
          </a:bodyPr>
          <a:lstStyle/>
          <a:p>
            <a:pPr marL="0" indent="0" algn="r">
              <a:buNone/>
            </a:pPr>
            <a:r>
              <a:rPr lang="en-IN" b="1" dirty="0">
                <a:latin typeface="Times New Roman" panose="02020603050405020304" pitchFamily="18" charset="0"/>
                <a:cs typeface="Times New Roman" panose="02020603050405020304" pitchFamily="18" charset="0"/>
              </a:rPr>
              <a:t>7.   Payment, taxes and location </a:t>
            </a:r>
            <a:r>
              <a:rPr lang="en-IN" sz="2600" b="1" dirty="0">
                <a:latin typeface="Times New Roman" panose="02020603050405020304" pitchFamily="18" charset="0"/>
                <a:cs typeface="Times New Roman" panose="02020603050405020304" pitchFamily="18" charset="0"/>
              </a:rPr>
              <a:t>Management</a:t>
            </a:r>
          </a:p>
          <a:p>
            <a:pPr lvl="1" algn="r">
              <a:buFont typeface="Wingdings" panose="05000000000000000000" pitchFamily="2" charset="2"/>
              <a:buChar char="Ø"/>
            </a:pPr>
            <a:r>
              <a:rPr lang="en-IN" sz="1800" dirty="0"/>
              <a:t>Our site’s backend platform should be easily able to manage different payment processes,</a:t>
            </a:r>
            <a:endParaRPr lang="en-IN" sz="2600" b="1" dirty="0">
              <a:latin typeface="Times New Roman" panose="02020603050405020304" pitchFamily="18" charset="0"/>
              <a:cs typeface="Times New Roman" panose="02020603050405020304" pitchFamily="18" charset="0"/>
            </a:endParaRPr>
          </a:p>
          <a:p>
            <a:pPr marL="0" indent="0" algn="r">
              <a:buNone/>
            </a:pPr>
            <a:endParaRPr lang="en-IN" sz="2600" b="1" dirty="0">
              <a:latin typeface="Times New Roman" panose="02020603050405020304" pitchFamily="18" charset="0"/>
              <a:cs typeface="Times New Roman" panose="02020603050405020304" pitchFamily="18" charset="0"/>
            </a:endParaRPr>
          </a:p>
          <a:p>
            <a:pPr marL="0" indent="0" algn="r">
              <a:buNone/>
            </a:pPr>
            <a:endParaRPr lang="en-IN" sz="2600" dirty="0">
              <a:latin typeface="Times New Roman" panose="02020603050405020304" pitchFamily="18" charset="0"/>
              <a:cs typeface="Times New Roman" panose="02020603050405020304" pitchFamily="18" charset="0"/>
            </a:endParaRPr>
          </a:p>
        </p:txBody>
      </p:sp>
      <p:cxnSp>
        <p:nvCxnSpPr>
          <p:cNvPr id="9" name="Elbow Connector 8"/>
          <p:cNvCxnSpPr/>
          <p:nvPr/>
        </p:nvCxnSpPr>
        <p:spPr>
          <a:xfrm rot="10800000" flipV="1">
            <a:off x="1089499" y="1473282"/>
            <a:ext cx="6337761" cy="1718559"/>
          </a:xfrm>
          <a:prstGeom prst="bentConnector3">
            <a:avLst>
              <a:gd name="adj1" fmla="val 91135"/>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Content Placeholder 2"/>
          <p:cNvSpPr txBox="1">
            <a:spLocks/>
          </p:cNvSpPr>
          <p:nvPr/>
        </p:nvSpPr>
        <p:spPr>
          <a:xfrm>
            <a:off x="5515583" y="2603244"/>
            <a:ext cx="6609564" cy="1913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0" lvl="3" indent="0" algn="r">
              <a:buNone/>
            </a:pPr>
            <a:r>
              <a:rPr lang="en-IN" sz="2800" b="1" dirty="0">
                <a:latin typeface="Times New Roman" panose="02020603050405020304" pitchFamily="18" charset="0"/>
                <a:cs typeface="Times New Roman" panose="02020603050405020304" pitchFamily="18" charset="0"/>
              </a:rPr>
              <a:t>8.   Email marketing integration</a:t>
            </a:r>
          </a:p>
          <a:p>
            <a:pPr lvl="1" algn="r">
              <a:buFont typeface="Wingdings" panose="05000000000000000000" pitchFamily="2" charset="2"/>
              <a:buChar char="Ø"/>
            </a:pPr>
            <a:r>
              <a:rPr lang="en-IN" sz="2000" dirty="0"/>
              <a:t>Usually, backend management platforms can have email marketing features integrated into it. Sorting and storing customer emails and sending personalised emails are very useful to increase conversions.</a:t>
            </a:r>
            <a:endParaRPr lang="en-IN" sz="2200" b="1" dirty="0">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5846323" y="4512325"/>
            <a:ext cx="6278824" cy="2014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N" sz="2600" b="1" dirty="0">
                <a:latin typeface="Times New Roman" panose="02020603050405020304" pitchFamily="18" charset="0"/>
                <a:cs typeface="Times New Roman" panose="02020603050405020304" pitchFamily="18" charset="0"/>
              </a:rPr>
              <a:t>9. Discount and promotion Management</a:t>
            </a:r>
          </a:p>
          <a:p>
            <a:pPr lvl="1" algn="r">
              <a:buFont typeface="Wingdings" panose="05000000000000000000" pitchFamily="2" charset="2"/>
              <a:buChar char="Ø"/>
            </a:pPr>
            <a:r>
              <a:rPr lang="en-IN" sz="2000" dirty="0"/>
              <a:t>Applying varying discounts and introducing different promotional offers becomes a lot more hassle free if our backend provides these facilities.</a:t>
            </a:r>
          </a:p>
        </p:txBody>
      </p:sp>
      <p:cxnSp>
        <p:nvCxnSpPr>
          <p:cNvPr id="23" name="Elbow Connector 22"/>
          <p:cNvCxnSpPr/>
          <p:nvPr/>
        </p:nvCxnSpPr>
        <p:spPr>
          <a:xfrm rot="10800000" flipV="1">
            <a:off x="1284052" y="2828136"/>
            <a:ext cx="5632315" cy="765041"/>
          </a:xfrm>
          <a:prstGeom prst="bentConnector3">
            <a:avLst>
              <a:gd name="adj1" fmla="val 47755"/>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18" name="Elbow Connector 17"/>
          <p:cNvCxnSpPr/>
          <p:nvPr/>
        </p:nvCxnSpPr>
        <p:spPr>
          <a:xfrm rot="10800000">
            <a:off x="661482" y="3784061"/>
            <a:ext cx="5632315" cy="923169"/>
          </a:xfrm>
          <a:prstGeom prst="bentConnector3">
            <a:avLst>
              <a:gd name="adj1" fmla="val 56045"/>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382411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7" name="Elbow Connector 26"/>
          <p:cNvCxnSpPr/>
          <p:nvPr/>
        </p:nvCxnSpPr>
        <p:spPr>
          <a:xfrm>
            <a:off x="4179968" y="1591529"/>
            <a:ext cx="3054550" cy="183483"/>
          </a:xfrm>
          <a:prstGeom prst="bentConnector3">
            <a:avLst>
              <a:gd name="adj1" fmla="val 93436"/>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4" name="Content Placeholder 2"/>
          <p:cNvSpPr txBox="1">
            <a:spLocks/>
          </p:cNvSpPr>
          <p:nvPr/>
        </p:nvSpPr>
        <p:spPr>
          <a:xfrm>
            <a:off x="205811" y="1045343"/>
            <a:ext cx="6229172" cy="1590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b="1" dirty="0">
                <a:latin typeface="Times New Roman" panose="02020603050405020304" pitchFamily="18" charset="0"/>
                <a:cs typeface="Times New Roman" panose="02020603050405020304" pitchFamily="18" charset="0"/>
              </a:rPr>
              <a:t>1.   </a:t>
            </a:r>
            <a:r>
              <a:rPr lang="en-IN" b="1" dirty="0"/>
              <a:t>Browser compatibility</a:t>
            </a:r>
            <a:endParaRPr lang="en-IN"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sz="2000" dirty="0"/>
              <a:t>The site is properly rendered in all major browsers.</a:t>
            </a:r>
            <a:endParaRPr lang="en-IN" sz="2000" dirty="0">
              <a:solidFill>
                <a:srgbClr val="002060"/>
              </a:solidFill>
            </a:endParaRPr>
          </a:p>
        </p:txBody>
      </p:sp>
      <p:sp>
        <p:nvSpPr>
          <p:cNvPr id="10" name="Title 1"/>
          <p:cNvSpPr txBox="1">
            <a:spLocks/>
          </p:cNvSpPr>
          <p:nvPr/>
        </p:nvSpPr>
        <p:spPr>
          <a:xfrm>
            <a:off x="-383989" y="142875"/>
            <a:ext cx="6527260" cy="828675"/>
          </a:xfrm>
          <a:prstGeom prst="rect">
            <a:avLst/>
          </a:prstGeom>
          <a:effectLst>
            <a:outerShdw blurRad="50800" dist="50800" dir="5880000" sx="72000" sy="72000" algn="ctr" rotWithShape="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800" b="1" dirty="0">
                <a:solidFill>
                  <a:schemeClr val="bg1"/>
                </a:solidFill>
                <a:effectLst>
                  <a:glow rad="63500">
                    <a:schemeClr val="accent1">
                      <a:satMod val="175000"/>
                      <a:alpha val="40000"/>
                    </a:schemeClr>
                  </a:glow>
                </a:effectLst>
                <a:latin typeface="Roboto" pitchFamily="2" charset="0"/>
                <a:ea typeface="Roboto" pitchFamily="2" charset="0"/>
              </a:rPr>
              <a:t>MISCELLANEOUS FEATURES  LIST</a:t>
            </a:r>
            <a:endParaRPr lang="en-IN" sz="2800" dirty="0">
              <a:solidFill>
                <a:schemeClr val="bg1"/>
              </a:solidFill>
              <a:effectLst>
                <a:glow rad="63500">
                  <a:schemeClr val="accent1">
                    <a:satMod val="175000"/>
                    <a:alpha val="40000"/>
                  </a:schemeClr>
                </a:glow>
              </a:effectLst>
              <a:latin typeface="Roboto" pitchFamily="2" charset="0"/>
              <a:ea typeface="Roboto" pitchFamily="2" charset="0"/>
            </a:endParaRPr>
          </a:p>
        </p:txBody>
      </p:sp>
      <p:sp>
        <p:nvSpPr>
          <p:cNvPr id="15" name="Content Placeholder 2"/>
          <p:cNvSpPr txBox="1">
            <a:spLocks/>
          </p:cNvSpPr>
          <p:nvPr/>
        </p:nvSpPr>
        <p:spPr>
          <a:xfrm>
            <a:off x="205811" y="2011475"/>
            <a:ext cx="6229172" cy="18523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b="1" dirty="0">
                <a:latin typeface="Times New Roman" panose="02020603050405020304" pitchFamily="18" charset="0"/>
                <a:cs typeface="Times New Roman" panose="02020603050405020304" pitchFamily="18" charset="0"/>
              </a:rPr>
              <a:t>2.   </a:t>
            </a:r>
            <a:r>
              <a:rPr lang="en-IN" b="1" dirty="0"/>
              <a:t>Responsive design</a:t>
            </a:r>
            <a:endParaRPr lang="en-IN"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sz="2000" dirty="0"/>
              <a:t>It should go without saying that designing responsive website is a mandatory skill for any Melbourne website. Regardless of device size, our site should be flexible enough to provide the best user experience.</a:t>
            </a:r>
            <a:endParaRPr lang="en-IN" sz="2000" dirty="0">
              <a:solidFill>
                <a:srgbClr val="002060"/>
              </a:solidFill>
            </a:endParaRPr>
          </a:p>
        </p:txBody>
      </p:sp>
      <p:sp>
        <p:nvSpPr>
          <p:cNvPr id="16" name="Content Placeholder 2"/>
          <p:cNvSpPr txBox="1">
            <a:spLocks/>
          </p:cNvSpPr>
          <p:nvPr/>
        </p:nvSpPr>
        <p:spPr>
          <a:xfrm>
            <a:off x="205811" y="3580728"/>
            <a:ext cx="6229172" cy="193916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b="1" dirty="0">
                <a:latin typeface="Times New Roman" panose="02020603050405020304" pitchFamily="18" charset="0"/>
                <a:cs typeface="Times New Roman" panose="02020603050405020304" pitchFamily="18" charset="0"/>
              </a:rPr>
              <a:t>3.   </a:t>
            </a:r>
            <a:r>
              <a:rPr lang="en-IN" b="1" dirty="0"/>
              <a:t>Multilevel security</a:t>
            </a:r>
            <a:endParaRPr lang="en-IN"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sz="2000" dirty="0"/>
              <a:t>Security is always one of the most important aspects of any ecommerce business. Apart from SSL certificates and PCI compliance, our site has strong firewall and layers of security on login and contact forms. We have </a:t>
            </a:r>
            <a:r>
              <a:rPr lang="en-IN" sz="2000" dirty="0" err="1"/>
              <a:t>cloudflare</a:t>
            </a:r>
            <a:r>
              <a:rPr lang="en-IN" sz="2000" dirty="0"/>
              <a:t> CDN and our site follows all the guidelines of OWASP security features of a website.</a:t>
            </a:r>
            <a:endParaRPr lang="en-IN" sz="2000" dirty="0">
              <a:solidFill>
                <a:srgbClr val="002060"/>
              </a:solidFill>
            </a:endParaRPr>
          </a:p>
        </p:txBody>
      </p:sp>
      <p:cxnSp>
        <p:nvCxnSpPr>
          <p:cNvPr id="17" name="Elbow Connector 16"/>
          <p:cNvCxnSpPr/>
          <p:nvPr/>
        </p:nvCxnSpPr>
        <p:spPr>
          <a:xfrm>
            <a:off x="3406524" y="2483653"/>
            <a:ext cx="5898841" cy="388434"/>
          </a:xfrm>
          <a:prstGeom prst="bentConnector3">
            <a:avLst>
              <a:gd name="adj1" fmla="val 61398"/>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Elbow Connector 21"/>
          <p:cNvCxnSpPr/>
          <p:nvPr/>
        </p:nvCxnSpPr>
        <p:spPr>
          <a:xfrm flipV="1">
            <a:off x="3406523" y="3805834"/>
            <a:ext cx="4312089" cy="218057"/>
          </a:xfrm>
          <a:prstGeom prst="bentConnector3">
            <a:avLst>
              <a:gd name="adj1" fmla="val 95322"/>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3" name="Content Placeholder 2"/>
          <p:cNvSpPr txBox="1">
            <a:spLocks/>
          </p:cNvSpPr>
          <p:nvPr/>
        </p:nvSpPr>
        <p:spPr>
          <a:xfrm>
            <a:off x="205811" y="5185922"/>
            <a:ext cx="6229172" cy="16720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b="1" dirty="0">
                <a:latin typeface="Times New Roman" panose="02020603050405020304" pitchFamily="18" charset="0"/>
                <a:cs typeface="Times New Roman" panose="02020603050405020304" pitchFamily="18" charset="0"/>
              </a:rPr>
              <a:t>4.   </a:t>
            </a:r>
            <a:r>
              <a:rPr lang="en-IN" b="1" dirty="0"/>
              <a:t>Automatic site backup</a:t>
            </a:r>
            <a:endParaRPr lang="en-IN"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sz="2000" dirty="0"/>
              <a:t>Our site should be automatically backed up to prevent any accidental mishap. For an ecommerce site, it’s very important to always remain live.</a:t>
            </a:r>
            <a:endParaRPr lang="en-IN" sz="2000" dirty="0">
              <a:solidFill>
                <a:srgbClr val="002060"/>
              </a:solidFill>
            </a:endParaRPr>
          </a:p>
        </p:txBody>
      </p:sp>
      <p:cxnSp>
        <p:nvCxnSpPr>
          <p:cNvPr id="25" name="Elbow Connector 24"/>
          <p:cNvCxnSpPr/>
          <p:nvPr/>
        </p:nvCxnSpPr>
        <p:spPr>
          <a:xfrm flipV="1">
            <a:off x="4179968" y="5185922"/>
            <a:ext cx="3780691" cy="521603"/>
          </a:xfrm>
          <a:prstGeom prst="bentConnector3">
            <a:avLst>
              <a:gd name="adj1" fmla="val 100269"/>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9726616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txBox="1">
            <a:spLocks/>
          </p:cNvSpPr>
          <p:nvPr/>
        </p:nvSpPr>
        <p:spPr>
          <a:xfrm>
            <a:off x="205811" y="142875"/>
            <a:ext cx="6527260" cy="828675"/>
          </a:xfrm>
          <a:prstGeom prst="rect">
            <a:avLst/>
          </a:prstGeom>
          <a:effectLst>
            <a:outerShdw blurRad="50800" dist="50800" dir="5880000" sx="72000" sy="72000" algn="ctr" rotWithShape="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solidFill>
                  <a:schemeClr val="bg1"/>
                </a:solidFill>
                <a:effectLst>
                  <a:glow rad="63500">
                    <a:schemeClr val="accent1">
                      <a:satMod val="175000"/>
                      <a:alpha val="40000"/>
                    </a:schemeClr>
                  </a:glow>
                </a:effectLst>
                <a:latin typeface="Roboto" pitchFamily="2" charset="0"/>
                <a:ea typeface="Roboto" pitchFamily="2" charset="0"/>
              </a:rPr>
              <a:t>Know About the Tribes</a:t>
            </a:r>
            <a:endParaRPr lang="en-IN" sz="2800" dirty="0">
              <a:solidFill>
                <a:schemeClr val="bg1"/>
              </a:solidFill>
              <a:effectLst>
                <a:glow rad="63500">
                  <a:schemeClr val="accent1">
                    <a:satMod val="175000"/>
                    <a:alpha val="40000"/>
                  </a:schemeClr>
                </a:glow>
              </a:effectLst>
              <a:latin typeface="Roboto" pitchFamily="2" charset="0"/>
              <a:ea typeface="Roboto" pitchFamily="2" charset="0"/>
            </a:endParaRPr>
          </a:p>
        </p:txBody>
      </p:sp>
      <p:sp>
        <p:nvSpPr>
          <p:cNvPr id="15" name="Content Placeholder 2"/>
          <p:cNvSpPr txBox="1">
            <a:spLocks/>
          </p:cNvSpPr>
          <p:nvPr/>
        </p:nvSpPr>
        <p:spPr>
          <a:xfrm>
            <a:off x="-133172" y="2813908"/>
            <a:ext cx="6229172" cy="1852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en-US" sz="2800" dirty="0"/>
              <a:t>A number of pages have been added describing the heritage and culture of all the tribes of India. It will help customers understand about the traditions and specialty of the tribes</a:t>
            </a:r>
            <a:endParaRPr lang="en-IN" sz="2800" dirty="0">
              <a:solidFill>
                <a:srgbClr val="002060"/>
              </a:solidFill>
            </a:endParaRPr>
          </a:p>
        </p:txBody>
      </p:sp>
    </p:spTree>
    <p:extLst>
      <p:ext uri="{BB962C8B-B14F-4D97-AF65-F5344CB8AC3E}">
        <p14:creationId xmlns:p14="http://schemas.microsoft.com/office/powerpoint/2010/main" val="287599243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157592" y="1643976"/>
            <a:ext cx="9727660" cy="3550594"/>
          </a:xfrm>
          <a:prstGeom prst="rect">
            <a:avLst/>
          </a:prstGeom>
          <a:effectLst>
            <a:outerShdw blurRad="50800" dist="50800" dir="5880000" sx="72000" sy="72000" algn="ctr" rotWithShape="0">
              <a:srgbClr val="000000"/>
            </a:outerShdw>
          </a:effectLst>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LIST OF SPECIAL FEATURES </a:t>
            </a:r>
          </a:p>
          <a:p>
            <a:r>
              <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aramond" panose="02020404030301010803" pitchFamily="18" charset="0"/>
                <a:ea typeface="Roboto" pitchFamily="2" charset="0"/>
              </a:rPr>
              <a:t>OF THIS E-COMMERCE PLATFORM</a:t>
            </a:r>
          </a:p>
        </p:txBody>
      </p:sp>
    </p:spTree>
    <p:extLst>
      <p:ext uri="{BB962C8B-B14F-4D97-AF65-F5344CB8AC3E}">
        <p14:creationId xmlns:p14="http://schemas.microsoft.com/office/powerpoint/2010/main" val="343118651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1225685" y="1642370"/>
            <a:ext cx="9552562" cy="358685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latin typeface="Berlin Sans FB" panose="020E0602020502020306" pitchFamily="34" charset="0"/>
              </a:rPr>
              <a:t>Ministry Name: </a:t>
            </a:r>
            <a:r>
              <a:rPr lang="en-US" sz="3200" dirty="0">
                <a:solidFill>
                  <a:srgbClr val="C00000"/>
                </a:solidFill>
                <a:latin typeface="Berlin Sans FB" panose="020E0602020502020306" pitchFamily="34" charset="0"/>
              </a:rPr>
              <a:t>Ministry of Tribal Affairs</a:t>
            </a:r>
          </a:p>
          <a:p>
            <a:pPr marL="0" indent="0" algn="ctr">
              <a:buNone/>
            </a:pPr>
            <a:endParaRPr lang="en-US" sz="3200" dirty="0">
              <a:latin typeface="Berlin Sans FB" panose="020E0602020502020306" pitchFamily="34" charset="0"/>
            </a:endParaRPr>
          </a:p>
          <a:p>
            <a:pPr marL="0" indent="0" algn="ctr">
              <a:buNone/>
            </a:pPr>
            <a:r>
              <a:rPr lang="en-US" sz="3200" dirty="0">
                <a:solidFill>
                  <a:srgbClr val="C00000"/>
                </a:solidFill>
                <a:latin typeface="Berlin Sans FB" panose="020E0602020502020306" pitchFamily="34" charset="0"/>
              </a:rPr>
              <a:t>Problem Statement</a:t>
            </a:r>
            <a:r>
              <a:rPr lang="en-US" sz="3200" dirty="0">
                <a:latin typeface="Berlin Sans FB" panose="020E0602020502020306" pitchFamily="34" charset="0"/>
              </a:rPr>
              <a:t>: E-Marketplace wherein </a:t>
            </a:r>
            <a:r>
              <a:rPr lang="en-US" sz="3200" dirty="0" err="1">
                <a:latin typeface="Berlin Sans FB" panose="020E0602020502020306" pitchFamily="34" charset="0"/>
              </a:rPr>
              <a:t>tribals</a:t>
            </a:r>
            <a:r>
              <a:rPr lang="en-US" sz="3200" dirty="0">
                <a:latin typeface="Berlin Sans FB" panose="020E0602020502020306" pitchFamily="34" charset="0"/>
              </a:rPr>
              <a:t> can promote, market and sell tribal produce such as handicrafts, arts paintings, minor forest products etc. on line with provision of delivery, e-payment and promotional discounts.</a:t>
            </a:r>
          </a:p>
          <a:p>
            <a:pPr marL="0" indent="0" algn="ctr">
              <a:buNone/>
            </a:pPr>
            <a:r>
              <a:rPr lang="en-US" sz="3200" dirty="0">
                <a:latin typeface="Berlin Sans FB" panose="020E0602020502020306" pitchFamily="34" charset="0"/>
              </a:rPr>
              <a:t>PS. No. – DN260</a:t>
            </a:r>
          </a:p>
          <a:p>
            <a:pPr marL="0" indent="0" algn="ctr">
              <a:buNone/>
            </a:pPr>
            <a:endParaRPr lang="en-US" sz="3200" dirty="0">
              <a:latin typeface="Berlin Sans FB" panose="020E0602020502020306" pitchFamily="34" charset="0"/>
            </a:endParaRPr>
          </a:p>
          <a:p>
            <a:pPr marL="0" indent="0" algn="ctr">
              <a:buNone/>
            </a:pPr>
            <a:r>
              <a:rPr lang="en-US" sz="3200" dirty="0">
                <a:latin typeface="Berlin Sans FB" panose="020E0602020502020306" pitchFamily="34" charset="0"/>
              </a:rPr>
              <a:t>Team Name: </a:t>
            </a:r>
            <a:r>
              <a:rPr lang="en-US" sz="3200" dirty="0">
                <a:solidFill>
                  <a:srgbClr val="C00000"/>
                </a:solidFill>
                <a:latin typeface="Berlin Sans FB" panose="020E0602020502020306" pitchFamily="34" charset="0"/>
              </a:rPr>
              <a:t>Server Monks</a:t>
            </a:r>
            <a:r>
              <a:rPr lang="en-US" sz="3200" dirty="0">
                <a:latin typeface="Berlin Sans FB" panose="020E0602020502020306" pitchFamily="34" charset="0"/>
              </a:rPr>
              <a:t> 			Team Leader Name: </a:t>
            </a:r>
            <a:r>
              <a:rPr lang="en-US" sz="3200" dirty="0" err="1">
                <a:solidFill>
                  <a:srgbClr val="C00000"/>
                </a:solidFill>
                <a:latin typeface="Berlin Sans FB" panose="020E0602020502020306" pitchFamily="34" charset="0"/>
              </a:rPr>
              <a:t>Soham</a:t>
            </a:r>
            <a:r>
              <a:rPr lang="en-US" sz="3200" dirty="0">
                <a:solidFill>
                  <a:srgbClr val="C00000"/>
                </a:solidFill>
                <a:latin typeface="Berlin Sans FB" panose="020E0602020502020306" pitchFamily="34" charset="0"/>
              </a:rPr>
              <a:t> Roy</a:t>
            </a:r>
          </a:p>
          <a:p>
            <a:pPr marL="0" indent="0" algn="ctr">
              <a:buNone/>
            </a:pPr>
            <a:endParaRPr lang="en-US" sz="3200" dirty="0">
              <a:latin typeface="Berlin Sans FB" panose="020E0602020502020306" pitchFamily="34" charset="0"/>
            </a:endParaRPr>
          </a:p>
          <a:p>
            <a:pPr marL="0" indent="0" algn="ctr">
              <a:buNone/>
            </a:pPr>
            <a:r>
              <a:rPr lang="en-US" sz="3200" dirty="0">
                <a:latin typeface="Berlin Sans FB" panose="020E0602020502020306" pitchFamily="34" charset="0"/>
              </a:rPr>
              <a:t>Nodal  Center: </a:t>
            </a:r>
            <a:r>
              <a:rPr lang="en-US" sz="3200" dirty="0">
                <a:solidFill>
                  <a:srgbClr val="C00000"/>
                </a:solidFill>
                <a:latin typeface="Berlin Sans FB" panose="020E0602020502020306" pitchFamily="34" charset="0"/>
              </a:rPr>
              <a:t>Institute of Engineering and Technology, </a:t>
            </a:r>
            <a:r>
              <a:rPr lang="en-US" sz="3200" dirty="0" err="1">
                <a:solidFill>
                  <a:srgbClr val="C00000"/>
                </a:solidFill>
                <a:latin typeface="Berlin Sans FB" panose="020E0602020502020306" pitchFamily="34" charset="0"/>
              </a:rPr>
              <a:t>Ayodhya</a:t>
            </a:r>
            <a:r>
              <a:rPr lang="en-US" sz="3200" dirty="0">
                <a:solidFill>
                  <a:srgbClr val="C00000"/>
                </a:solidFill>
                <a:latin typeface="Berlin Sans FB" panose="020E0602020502020306" pitchFamily="34" charset="0"/>
              </a:rPr>
              <a:t>, Uttar Pradesh</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4033" y="3601971"/>
            <a:ext cx="1015865" cy="995923"/>
          </a:xfrm>
          <a:prstGeom prst="rect">
            <a:avLst/>
          </a:prstGeom>
        </p:spPr>
      </p:pic>
    </p:spTree>
    <p:extLst>
      <p:ext uri="{BB962C8B-B14F-4D97-AF65-F5344CB8AC3E}">
        <p14:creationId xmlns:p14="http://schemas.microsoft.com/office/powerpoint/2010/main" val="2625422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935761" y="1764643"/>
            <a:ext cx="5735627"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dirty="0"/>
              <a:t>Sell on Indi Tribes – Simplified Registration Process for Tribal Vendors</a:t>
            </a:r>
          </a:p>
          <a:p>
            <a:pPr algn="just">
              <a:buFont typeface="Wingdings" panose="05000000000000000000" pitchFamily="2" charset="2"/>
              <a:buChar char="Ø"/>
            </a:pPr>
            <a:endParaRPr lang="en-IN" dirty="0"/>
          </a:p>
          <a:p>
            <a:pPr algn="just">
              <a:buFont typeface="Wingdings" panose="05000000000000000000" pitchFamily="2" charset="2"/>
              <a:buChar char="Ø"/>
            </a:pPr>
            <a:r>
              <a:rPr lang="en-US" dirty="0"/>
              <a:t>Vendor resources and tutorials have been added to help the tribal vendors at each and every step.</a:t>
            </a:r>
            <a:endParaRPr lang="en-IN" dirty="0">
              <a:solidFill>
                <a:srgbClr val="000000"/>
              </a:solidFill>
              <a:latin typeface="Arial" panose="020B0604020202020204" pitchFamily="34" charset="0"/>
            </a:endParaRPr>
          </a:p>
        </p:txBody>
      </p:sp>
      <p:graphicFrame>
        <p:nvGraphicFramePr>
          <p:cNvPr id="4" name="Object 3">
            <a:extLst>
              <a:ext uri="{FF2B5EF4-FFF2-40B4-BE49-F238E27FC236}">
                <a16:creationId xmlns:a16="http://schemas.microsoft.com/office/drawing/2014/main" id="{27F64DE1-B35E-4BCE-93A0-1B77C3408DCB}"/>
              </a:ext>
            </a:extLst>
          </p:cNvPr>
          <p:cNvGraphicFramePr>
            <a:graphicFrameLocks noChangeAspect="1"/>
          </p:cNvGraphicFramePr>
          <p:nvPr>
            <p:extLst>
              <p:ext uri="{D42A27DB-BD31-4B8C-83A1-F6EECF244321}">
                <p14:modId xmlns:p14="http://schemas.microsoft.com/office/powerpoint/2010/main" val="3643622080"/>
              </p:ext>
            </p:extLst>
          </p:nvPr>
        </p:nvGraphicFramePr>
        <p:xfrm>
          <a:off x="6844913" y="1521604"/>
          <a:ext cx="4960613" cy="2518552"/>
        </p:xfrm>
        <a:graphic>
          <a:graphicData uri="http://schemas.openxmlformats.org/presentationml/2006/ole">
            <mc:AlternateContent xmlns:mc="http://schemas.openxmlformats.org/markup-compatibility/2006">
              <mc:Choice xmlns:v="urn:schemas-microsoft-com:vml" Requires="v">
                <p:oleObj spid="_x0000_s3092" r:id="rId4" imgW="5559480" imgH="2822400" progId="">
                  <p:embed/>
                </p:oleObj>
              </mc:Choice>
              <mc:Fallback>
                <p:oleObj r:id="rId4" imgW="5559480" imgH="2822400" progId="">
                  <p:embed/>
                  <p:pic>
                    <p:nvPicPr>
                      <p:cNvPr id="0" name=""/>
                      <p:cNvPicPr/>
                      <p:nvPr/>
                    </p:nvPicPr>
                    <p:blipFill>
                      <a:blip r:embed="rId5"/>
                      <a:stretch>
                        <a:fillRect/>
                      </a:stretch>
                    </p:blipFill>
                    <p:spPr>
                      <a:xfrm>
                        <a:off x="6844913" y="1521604"/>
                        <a:ext cx="4960613" cy="251855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C06585F-5240-427C-B33F-F1AB91FDE9F0}"/>
              </a:ext>
            </a:extLst>
          </p:cNvPr>
          <p:cNvGraphicFramePr>
            <a:graphicFrameLocks noChangeAspect="1"/>
          </p:cNvGraphicFramePr>
          <p:nvPr>
            <p:extLst>
              <p:ext uri="{D42A27DB-BD31-4B8C-83A1-F6EECF244321}">
                <p14:modId xmlns:p14="http://schemas.microsoft.com/office/powerpoint/2010/main" val="2756808987"/>
              </p:ext>
            </p:extLst>
          </p:nvPr>
        </p:nvGraphicFramePr>
        <p:xfrm>
          <a:off x="7641481" y="4216473"/>
          <a:ext cx="3779189" cy="2398929"/>
        </p:xfrm>
        <a:graphic>
          <a:graphicData uri="http://schemas.openxmlformats.org/presentationml/2006/ole">
            <mc:AlternateContent xmlns:mc="http://schemas.openxmlformats.org/markup-compatibility/2006">
              <mc:Choice xmlns:v="urn:schemas-microsoft-com:vml" Requires="v">
                <p:oleObj spid="_x0000_s3093" r:id="rId6" imgW="4446720" imgH="2822400" progId="">
                  <p:embed/>
                </p:oleObj>
              </mc:Choice>
              <mc:Fallback>
                <p:oleObj r:id="rId6" imgW="4446720" imgH="2822400" progId="">
                  <p:embed/>
                  <p:pic>
                    <p:nvPicPr>
                      <p:cNvPr id="0" name=""/>
                      <p:cNvPicPr/>
                      <p:nvPr/>
                    </p:nvPicPr>
                    <p:blipFill>
                      <a:blip r:embed="rId7"/>
                      <a:stretch>
                        <a:fillRect/>
                      </a:stretch>
                    </p:blipFill>
                    <p:spPr>
                      <a:xfrm>
                        <a:off x="7641481" y="4216473"/>
                        <a:ext cx="3779189" cy="2398929"/>
                      </a:xfrm>
                      <a:prstGeom prst="rect">
                        <a:avLst/>
                      </a:prstGeom>
                    </p:spPr>
                  </p:pic>
                </p:oleObj>
              </mc:Fallback>
            </mc:AlternateContent>
          </a:graphicData>
        </a:graphic>
      </p:graphicFrame>
    </p:spTree>
    <p:extLst>
      <p:ext uri="{BB962C8B-B14F-4D97-AF65-F5344CB8AC3E}">
        <p14:creationId xmlns:p14="http://schemas.microsoft.com/office/powerpoint/2010/main" val="391424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935761" y="1764643"/>
            <a:ext cx="5735627"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dirty="0"/>
              <a:t>Van </a:t>
            </a:r>
            <a:r>
              <a:rPr lang="en-US" dirty="0" err="1"/>
              <a:t>Dhan</a:t>
            </a:r>
            <a:r>
              <a:rPr lang="en-US" dirty="0"/>
              <a:t> </a:t>
            </a:r>
            <a:r>
              <a:rPr lang="en-US" dirty="0" err="1"/>
              <a:t>Yojna</a:t>
            </a:r>
            <a:r>
              <a:rPr lang="en-US" dirty="0"/>
              <a:t> - The scheme will be implemented through Ministry of Tribal Affairs as Nodal Department at the Central Level and TRIFED as Nodal Agency at the National Level.</a:t>
            </a:r>
          </a:p>
          <a:p>
            <a:pPr algn="just">
              <a:buFont typeface="Wingdings" panose="05000000000000000000" pitchFamily="2" charset="2"/>
              <a:buChar char="Ø"/>
            </a:pPr>
            <a:endParaRPr lang="en-IN" dirty="0"/>
          </a:p>
          <a:p>
            <a:pPr algn="just">
              <a:buFont typeface="Wingdings" panose="05000000000000000000" pitchFamily="2" charset="2"/>
              <a:buChar char="Ø"/>
            </a:pPr>
            <a:r>
              <a:rPr lang="en-US" dirty="0" err="1"/>
              <a:t>Tribals</a:t>
            </a:r>
            <a:r>
              <a:rPr lang="en-US" dirty="0"/>
              <a:t> facing any problem can contact their nearest Van </a:t>
            </a:r>
            <a:r>
              <a:rPr lang="en-US" dirty="0" err="1"/>
              <a:t>Dhan</a:t>
            </a:r>
            <a:r>
              <a:rPr lang="en-US" dirty="0"/>
              <a:t> </a:t>
            </a:r>
            <a:r>
              <a:rPr lang="en-US" dirty="0" err="1"/>
              <a:t>Kendras</a:t>
            </a:r>
            <a:r>
              <a:rPr lang="en-US" dirty="0"/>
              <a:t> for any help and support .</a:t>
            </a:r>
          </a:p>
          <a:p>
            <a:pPr marL="0" indent="0" algn="just">
              <a:buNone/>
            </a:pPr>
            <a:endParaRPr lang="en-US" dirty="0"/>
          </a:p>
        </p:txBody>
      </p:sp>
      <p:pic>
        <p:nvPicPr>
          <p:cNvPr id="7" name="Picture 6">
            <a:extLst>
              <a:ext uri="{FF2B5EF4-FFF2-40B4-BE49-F238E27FC236}">
                <a16:creationId xmlns:a16="http://schemas.microsoft.com/office/drawing/2014/main" id="{5B8C1442-44F6-4B25-8229-37DB70D095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6066" y="1483568"/>
            <a:ext cx="4329404" cy="2435290"/>
          </a:xfrm>
          <a:prstGeom prst="rect">
            <a:avLst/>
          </a:prstGeom>
        </p:spPr>
      </p:pic>
      <p:pic>
        <p:nvPicPr>
          <p:cNvPr id="9" name="Picture 8">
            <a:extLst>
              <a:ext uri="{FF2B5EF4-FFF2-40B4-BE49-F238E27FC236}">
                <a16:creationId xmlns:a16="http://schemas.microsoft.com/office/drawing/2014/main" id="{B63076DD-B9B3-4C7E-BD82-3974240DF7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6065" y="4226768"/>
            <a:ext cx="4329405" cy="2435290"/>
          </a:xfrm>
          <a:prstGeom prst="rect">
            <a:avLst/>
          </a:prstGeom>
        </p:spPr>
      </p:pic>
    </p:spTree>
    <p:extLst>
      <p:ext uri="{BB962C8B-B14F-4D97-AF65-F5344CB8AC3E}">
        <p14:creationId xmlns:p14="http://schemas.microsoft.com/office/powerpoint/2010/main" val="184970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935761" y="1764643"/>
            <a:ext cx="5735627"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dirty="0">
                <a:solidFill>
                  <a:srgbClr val="000000"/>
                </a:solidFill>
                <a:latin typeface="Arial" panose="020B0604020202020204" pitchFamily="34" charset="0"/>
              </a:rPr>
              <a:t>State tribal schemes have been added to further help  people  learn about the state schemes and policies</a:t>
            </a:r>
          </a:p>
          <a:p>
            <a:pPr algn="just">
              <a:buFont typeface="Wingdings" panose="05000000000000000000" pitchFamily="2" charset="2"/>
              <a:buChar char="Ø"/>
            </a:pPr>
            <a:endParaRPr lang="en-US" dirty="0">
              <a:solidFill>
                <a:srgbClr val="000000"/>
              </a:solidFill>
              <a:latin typeface="Arial" panose="020B0604020202020204" pitchFamily="34" charset="0"/>
            </a:endParaRPr>
          </a:p>
          <a:p>
            <a:pPr algn="just">
              <a:buFont typeface="Wingdings" panose="05000000000000000000" pitchFamily="2" charset="2"/>
              <a:buChar char="Ø"/>
            </a:pPr>
            <a:r>
              <a:rPr lang="en-US" dirty="0">
                <a:solidFill>
                  <a:srgbClr val="000000"/>
                </a:solidFill>
                <a:latin typeface="Arial" panose="020B0604020202020204" pitchFamily="34" charset="0"/>
              </a:rPr>
              <a:t>Almost all the queries and questions have been added and answered in the FAQ page for the benefit of the Vendors.</a:t>
            </a:r>
            <a:endParaRPr lang="en-IN" dirty="0">
              <a:solidFill>
                <a:srgbClr val="000000"/>
              </a:solidFill>
              <a:latin typeface="Arial" panose="020B0604020202020204" pitchFamily="34" charset="0"/>
            </a:endParaRPr>
          </a:p>
        </p:txBody>
      </p:sp>
      <p:pic>
        <p:nvPicPr>
          <p:cNvPr id="5" name="Picture 4">
            <a:extLst>
              <a:ext uri="{FF2B5EF4-FFF2-40B4-BE49-F238E27FC236}">
                <a16:creationId xmlns:a16="http://schemas.microsoft.com/office/drawing/2014/main" id="{B9F2EA07-A749-4284-9683-7B4A1BB754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6244" y="1671337"/>
            <a:ext cx="4097175" cy="2304661"/>
          </a:xfrm>
          <a:prstGeom prst="rect">
            <a:avLst/>
          </a:prstGeom>
        </p:spPr>
      </p:pic>
      <p:pic>
        <p:nvPicPr>
          <p:cNvPr id="8" name="Picture 7">
            <a:extLst>
              <a:ext uri="{FF2B5EF4-FFF2-40B4-BE49-F238E27FC236}">
                <a16:creationId xmlns:a16="http://schemas.microsoft.com/office/drawing/2014/main" id="{0AF0F1E8-D9CB-4987-BAA4-1E528FC0BB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96244" y="4235006"/>
            <a:ext cx="4097175" cy="2304661"/>
          </a:xfrm>
          <a:prstGeom prst="rect">
            <a:avLst/>
          </a:prstGeom>
        </p:spPr>
      </p:pic>
    </p:spTree>
    <p:extLst>
      <p:ext uri="{BB962C8B-B14F-4D97-AF65-F5344CB8AC3E}">
        <p14:creationId xmlns:p14="http://schemas.microsoft.com/office/powerpoint/2010/main" val="82855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935761" y="1764643"/>
            <a:ext cx="5735627"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a:solidFill>
                  <a:srgbClr val="000000"/>
                </a:solidFill>
                <a:latin typeface="Arial" panose="020B0604020202020204" pitchFamily="34" charset="0"/>
              </a:rPr>
              <a:t>Vendor Dashboard</a:t>
            </a:r>
          </a:p>
          <a:p>
            <a:pPr algn="just">
              <a:buFont typeface="Wingdings" panose="05000000000000000000" pitchFamily="2" charset="2"/>
              <a:buChar char="Ø"/>
            </a:pPr>
            <a:r>
              <a:rPr lang="en-US" sz="2400" dirty="0">
                <a:solidFill>
                  <a:srgbClr val="000000"/>
                </a:solidFill>
                <a:latin typeface="Arial" panose="020B0604020202020204" pitchFamily="34" charset="0"/>
              </a:rPr>
              <a:t>Easy monitoring of sales statistics</a:t>
            </a:r>
          </a:p>
          <a:p>
            <a:pPr algn="just">
              <a:buFont typeface="Wingdings" panose="05000000000000000000" pitchFamily="2" charset="2"/>
              <a:buChar char="Ø"/>
            </a:pPr>
            <a:r>
              <a:rPr lang="en-US" sz="2400" dirty="0">
                <a:solidFill>
                  <a:srgbClr val="000000"/>
                </a:solidFill>
                <a:latin typeface="Arial" panose="020B0604020202020204" pitchFamily="34" charset="0"/>
              </a:rPr>
              <a:t>Adding new product made easy</a:t>
            </a:r>
          </a:p>
          <a:p>
            <a:pPr algn="just">
              <a:buFont typeface="Wingdings" panose="05000000000000000000" pitchFamily="2" charset="2"/>
              <a:buChar char="Ø"/>
            </a:pPr>
            <a:r>
              <a:rPr lang="en-US" sz="2400" dirty="0">
                <a:solidFill>
                  <a:srgbClr val="000000"/>
                </a:solidFill>
                <a:latin typeface="Arial" panose="020B0604020202020204" pitchFamily="34" charset="0"/>
              </a:rPr>
              <a:t>Change order status with just one click</a:t>
            </a:r>
          </a:p>
          <a:p>
            <a:pPr algn="just">
              <a:buFont typeface="Wingdings" panose="05000000000000000000" pitchFamily="2" charset="2"/>
              <a:buChar char="Ø"/>
            </a:pPr>
            <a:r>
              <a:rPr lang="en-US" sz="2400" dirty="0">
                <a:solidFill>
                  <a:srgbClr val="000000"/>
                </a:solidFill>
                <a:latin typeface="Arial" panose="020B0604020202020204" pitchFamily="34" charset="0"/>
              </a:rPr>
              <a:t>Automatic withdrawal on 1st of every month</a:t>
            </a:r>
          </a:p>
          <a:p>
            <a:pPr algn="just">
              <a:buFont typeface="Wingdings" panose="05000000000000000000" pitchFamily="2" charset="2"/>
              <a:buChar char="Ø"/>
            </a:pPr>
            <a:r>
              <a:rPr lang="en-IN" sz="2400" dirty="0">
                <a:solidFill>
                  <a:srgbClr val="000000"/>
                </a:solidFill>
                <a:latin typeface="Arial" panose="020B0604020202020204" pitchFamily="34" charset="0"/>
              </a:rPr>
              <a:t>Van </a:t>
            </a:r>
            <a:r>
              <a:rPr lang="en-IN" sz="2400" dirty="0" err="1">
                <a:solidFill>
                  <a:srgbClr val="000000"/>
                </a:solidFill>
                <a:latin typeface="Arial" panose="020B0604020202020204" pitchFamily="34" charset="0"/>
              </a:rPr>
              <a:t>Dhan</a:t>
            </a:r>
            <a:r>
              <a:rPr lang="en-IN" sz="2400" dirty="0">
                <a:solidFill>
                  <a:srgbClr val="000000"/>
                </a:solidFill>
                <a:latin typeface="Arial" panose="020B0604020202020204" pitchFamily="34" charset="0"/>
              </a:rPr>
              <a:t> Kendra Locator</a:t>
            </a:r>
          </a:p>
          <a:p>
            <a:pPr algn="just">
              <a:buFont typeface="Wingdings" panose="05000000000000000000" pitchFamily="2" charset="2"/>
              <a:buChar char="Ø"/>
            </a:pPr>
            <a:r>
              <a:rPr lang="en-US" sz="2400" dirty="0">
                <a:solidFill>
                  <a:srgbClr val="000000"/>
                </a:solidFill>
                <a:latin typeface="Arial" panose="020B0604020202020204" pitchFamily="34" charset="0"/>
              </a:rPr>
              <a:t>Responsive Android facility integrated vendor dashboard made easily </a:t>
            </a:r>
            <a:r>
              <a:rPr lang="en-US" sz="2400" dirty="0" err="1">
                <a:solidFill>
                  <a:srgbClr val="000000"/>
                </a:solidFill>
                <a:latin typeface="Arial" panose="020B0604020202020204" pitchFamily="34" charset="0"/>
              </a:rPr>
              <a:t>accesible</a:t>
            </a:r>
            <a:endParaRPr lang="en-IN" sz="2400" dirty="0">
              <a:solidFill>
                <a:srgbClr val="000000"/>
              </a:solidFill>
              <a:latin typeface="Arial" panose="020B0604020202020204" pitchFamily="34" charset="0"/>
            </a:endParaRPr>
          </a:p>
        </p:txBody>
      </p:sp>
      <p:pic>
        <p:nvPicPr>
          <p:cNvPr id="6" name="Picture 5">
            <a:extLst>
              <a:ext uri="{FF2B5EF4-FFF2-40B4-BE49-F238E27FC236}">
                <a16:creationId xmlns:a16="http://schemas.microsoft.com/office/drawing/2014/main" id="{E4EB72B7-9EBF-4038-A12C-59CF90B569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400" y="1530220"/>
            <a:ext cx="3803780" cy="2139626"/>
          </a:xfrm>
          <a:prstGeom prst="rect">
            <a:avLst/>
          </a:prstGeom>
        </p:spPr>
      </p:pic>
      <p:pic>
        <p:nvPicPr>
          <p:cNvPr id="9" name="Picture 8">
            <a:extLst>
              <a:ext uri="{FF2B5EF4-FFF2-40B4-BE49-F238E27FC236}">
                <a16:creationId xmlns:a16="http://schemas.microsoft.com/office/drawing/2014/main" id="{90C0CAAA-8EC8-45D9-8CB6-AFD68961BC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8158" y="4024905"/>
            <a:ext cx="3815184" cy="2146041"/>
          </a:xfrm>
          <a:prstGeom prst="rect">
            <a:avLst/>
          </a:prstGeom>
        </p:spPr>
      </p:pic>
    </p:spTree>
    <p:extLst>
      <p:ext uri="{BB962C8B-B14F-4D97-AF65-F5344CB8AC3E}">
        <p14:creationId xmlns:p14="http://schemas.microsoft.com/office/powerpoint/2010/main" val="31252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816223" y="1727320"/>
            <a:ext cx="10559553"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US" sz="2400" dirty="0">
                <a:solidFill>
                  <a:srgbClr val="000000"/>
                </a:solidFill>
                <a:latin typeface="Arial" panose="020B0604020202020204" pitchFamily="34" charset="0"/>
              </a:rPr>
              <a:t>Coagulation of Sellers. We have implemented a chat module so that 2 vendors can communicate and agree for coagulation according to their terms living in any part of the country. By using single product multi-vendor scheme quantity of a product will be shared by 2 vendors. Which will give both the coagulated sellers equal chance of selling both the product.</a:t>
            </a:r>
          </a:p>
          <a:p>
            <a:pPr algn="just">
              <a:buFont typeface="Wingdings" panose="05000000000000000000" pitchFamily="2" charset="2"/>
              <a:buChar char="Ø"/>
            </a:pPr>
            <a:r>
              <a:rPr lang="en-US" sz="2400" dirty="0">
                <a:solidFill>
                  <a:srgbClr val="000000"/>
                </a:solidFill>
                <a:latin typeface="Arial" panose="020B0604020202020204" pitchFamily="34" charset="0"/>
              </a:rPr>
              <a:t>24*7 store assistant facility to </a:t>
            </a:r>
            <a:r>
              <a:rPr lang="en-US" sz="2400">
                <a:solidFill>
                  <a:srgbClr val="000000"/>
                </a:solidFill>
                <a:latin typeface="Arial" panose="020B0604020202020204" pitchFamily="34" charset="0"/>
              </a:rPr>
              <a:t>help customers </a:t>
            </a:r>
            <a:r>
              <a:rPr lang="en-US" sz="2400" dirty="0">
                <a:solidFill>
                  <a:srgbClr val="000000"/>
                </a:solidFill>
                <a:latin typeface="Arial" panose="020B0604020202020204" pitchFamily="34" charset="0"/>
              </a:rPr>
              <a:t>find products easily</a:t>
            </a:r>
          </a:p>
          <a:p>
            <a:pPr algn="just">
              <a:buFont typeface="Wingdings" panose="05000000000000000000" pitchFamily="2" charset="2"/>
              <a:buChar char="Ø"/>
            </a:pPr>
            <a:r>
              <a:rPr lang="en-US" sz="2400" dirty="0">
                <a:solidFill>
                  <a:srgbClr val="000000"/>
                </a:solidFill>
                <a:latin typeface="Arial" panose="020B0604020202020204" pitchFamily="34" charset="0"/>
              </a:rPr>
              <a:t>Tracking details will be sent to customers on My orders as well as </a:t>
            </a:r>
          </a:p>
          <a:p>
            <a:pPr marL="0" indent="0" algn="just">
              <a:buNone/>
            </a:pPr>
            <a:r>
              <a:rPr lang="en-US" sz="2400" dirty="0">
                <a:solidFill>
                  <a:srgbClr val="000000"/>
                </a:solidFill>
                <a:latin typeface="Arial" panose="020B0604020202020204" pitchFamily="34" charset="0"/>
              </a:rPr>
              <a:t>via email</a:t>
            </a:r>
            <a:endParaRPr lang="en-IN" sz="2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51957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935761" y="2156528"/>
            <a:ext cx="5735627"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IN" sz="2400" dirty="0">
              <a:solidFill>
                <a:srgbClr val="000000"/>
              </a:solidFill>
              <a:latin typeface="Arial" panose="020B0604020202020204" pitchFamily="34" charset="0"/>
            </a:endParaRPr>
          </a:p>
        </p:txBody>
      </p:sp>
      <p:pic>
        <p:nvPicPr>
          <p:cNvPr id="5" name="Picture 4">
            <a:extLst>
              <a:ext uri="{FF2B5EF4-FFF2-40B4-BE49-F238E27FC236}">
                <a16:creationId xmlns:a16="http://schemas.microsoft.com/office/drawing/2014/main" id="{5F2FEED9-21FA-428C-B44D-2322E4D22B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1576" y="1567542"/>
            <a:ext cx="2823676" cy="5019869"/>
          </a:xfrm>
          <a:prstGeom prst="rect">
            <a:avLst/>
          </a:prstGeom>
        </p:spPr>
      </p:pic>
      <p:sp>
        <p:nvSpPr>
          <p:cNvPr id="6" name="Content Placeholder 2">
            <a:extLst>
              <a:ext uri="{FF2B5EF4-FFF2-40B4-BE49-F238E27FC236}">
                <a16:creationId xmlns:a16="http://schemas.microsoft.com/office/drawing/2014/main" id="{D8022428-CDB1-4FCA-BE2F-F6D656B96F3E}"/>
              </a:ext>
            </a:extLst>
          </p:cNvPr>
          <p:cNvSpPr txBox="1">
            <a:spLocks/>
          </p:cNvSpPr>
          <p:nvPr/>
        </p:nvSpPr>
        <p:spPr>
          <a:xfrm>
            <a:off x="1157592" y="2651051"/>
            <a:ext cx="5735627" cy="42069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rgbClr val="000000"/>
                </a:solidFill>
                <a:latin typeface="Arial" panose="020B0604020202020204" pitchFamily="34" charset="0"/>
              </a:rPr>
              <a:t>Vendor needs to register and upload their inventory once using Internet facility and after that they can carry on their business via Mobile SMS notifications. This ensures that even vendors with low 2G connectivity and old fashioned mobile phones will also be able to sell their products on our marketplace</a:t>
            </a:r>
          </a:p>
        </p:txBody>
      </p:sp>
    </p:spTree>
    <p:extLst>
      <p:ext uri="{BB962C8B-B14F-4D97-AF65-F5344CB8AC3E}">
        <p14:creationId xmlns:p14="http://schemas.microsoft.com/office/powerpoint/2010/main" val="257357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935761" y="2234748"/>
            <a:ext cx="5735627" cy="42069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rgbClr val="000000"/>
                </a:solidFill>
                <a:latin typeface="Arial" panose="020B0604020202020204" pitchFamily="34" charset="0"/>
              </a:rPr>
              <a:t>Minimum selling price for Minor forest products</a:t>
            </a:r>
          </a:p>
          <a:p>
            <a:pPr algn="just">
              <a:buFont typeface="Wingdings" panose="05000000000000000000" pitchFamily="2" charset="2"/>
              <a:buChar char="Ø"/>
            </a:pPr>
            <a:r>
              <a:rPr lang="en-US" sz="2000" dirty="0">
                <a:solidFill>
                  <a:srgbClr val="000000"/>
                </a:solidFill>
                <a:latin typeface="Arial" panose="020B0604020202020204" pitchFamily="34" charset="0"/>
              </a:rPr>
              <a:t>This was a measure towards social safety for MFP gatherers, who are primarily members of the Scheduled Tribes (STs) most of them in Left Wing Extremism (LWE) areas.</a:t>
            </a:r>
          </a:p>
          <a:p>
            <a:pPr algn="just">
              <a:buFont typeface="Wingdings" panose="05000000000000000000" pitchFamily="2" charset="2"/>
              <a:buChar char="Ø"/>
            </a:pPr>
            <a:r>
              <a:rPr lang="en-US" sz="2000" dirty="0">
                <a:solidFill>
                  <a:srgbClr val="000000"/>
                </a:solidFill>
                <a:latin typeface="Arial" panose="020B0604020202020204" pitchFamily="34" charset="0"/>
              </a:rPr>
              <a:t>However, MFP production is highly dispersed spatially because of the poor accessibility of these areas and competitive market not having evolved. Consequently, MFP gatherers who are mostly poor are unable to bargain for fair prices. This package of intervention can help in organizing unstructured MFP markets.</a:t>
            </a:r>
          </a:p>
        </p:txBody>
      </p:sp>
      <p:pic>
        <p:nvPicPr>
          <p:cNvPr id="6" name="Picture 5">
            <a:extLst>
              <a:ext uri="{FF2B5EF4-FFF2-40B4-BE49-F238E27FC236}">
                <a16:creationId xmlns:a16="http://schemas.microsoft.com/office/drawing/2014/main" id="{388A464F-1E6A-4E71-935A-E326C434CA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6767" y="2724539"/>
            <a:ext cx="4180114" cy="2351314"/>
          </a:xfrm>
          <a:prstGeom prst="rect">
            <a:avLst/>
          </a:prstGeom>
        </p:spPr>
      </p:pic>
    </p:spTree>
    <p:extLst>
      <p:ext uri="{BB962C8B-B14F-4D97-AF65-F5344CB8AC3E}">
        <p14:creationId xmlns:p14="http://schemas.microsoft.com/office/powerpoint/2010/main" val="312678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935761" y="2234748"/>
            <a:ext cx="5735627" cy="42069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2000" dirty="0">
              <a:solidFill>
                <a:srgbClr val="000000"/>
              </a:solidFill>
              <a:latin typeface="Arial" panose="020B0604020202020204" pitchFamily="34" charset="0"/>
            </a:endParaRPr>
          </a:p>
        </p:txBody>
      </p:sp>
      <p:pic>
        <p:nvPicPr>
          <p:cNvPr id="5" name="Picture 4">
            <a:extLst>
              <a:ext uri="{FF2B5EF4-FFF2-40B4-BE49-F238E27FC236}">
                <a16:creationId xmlns:a16="http://schemas.microsoft.com/office/drawing/2014/main" id="{5531FB09-FBDA-4DBA-AFF0-76BFAA16E9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1648" y="1503864"/>
            <a:ext cx="2892491" cy="1624766"/>
          </a:xfrm>
          <a:prstGeom prst="rect">
            <a:avLst/>
          </a:prstGeom>
        </p:spPr>
      </p:pic>
      <p:pic>
        <p:nvPicPr>
          <p:cNvPr id="8" name="Picture 7">
            <a:extLst>
              <a:ext uri="{FF2B5EF4-FFF2-40B4-BE49-F238E27FC236}">
                <a16:creationId xmlns:a16="http://schemas.microsoft.com/office/drawing/2014/main" id="{630F9BAF-077F-4709-A411-B3DE7375D3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1648" y="3233895"/>
            <a:ext cx="2892491" cy="1624766"/>
          </a:xfrm>
          <a:prstGeom prst="rect">
            <a:avLst/>
          </a:prstGeom>
        </p:spPr>
      </p:pic>
      <p:pic>
        <p:nvPicPr>
          <p:cNvPr id="10" name="Picture 9">
            <a:extLst>
              <a:ext uri="{FF2B5EF4-FFF2-40B4-BE49-F238E27FC236}">
                <a16:creationId xmlns:a16="http://schemas.microsoft.com/office/drawing/2014/main" id="{8009048C-72DE-4856-9B6F-941DCBD91C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1648" y="4989337"/>
            <a:ext cx="2892491" cy="1624766"/>
          </a:xfrm>
          <a:prstGeom prst="rect">
            <a:avLst/>
          </a:prstGeom>
        </p:spPr>
      </p:pic>
      <p:sp>
        <p:nvSpPr>
          <p:cNvPr id="11" name="Content Placeholder 2">
            <a:extLst>
              <a:ext uri="{FF2B5EF4-FFF2-40B4-BE49-F238E27FC236}">
                <a16:creationId xmlns:a16="http://schemas.microsoft.com/office/drawing/2014/main" id="{DF99A876-E686-4B89-B2F1-B320817EFAEA}"/>
              </a:ext>
            </a:extLst>
          </p:cNvPr>
          <p:cNvSpPr txBox="1">
            <a:spLocks/>
          </p:cNvSpPr>
          <p:nvPr/>
        </p:nvSpPr>
        <p:spPr>
          <a:xfrm>
            <a:off x="935760" y="1967270"/>
            <a:ext cx="5944011" cy="42069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rgbClr val="000000"/>
                </a:solidFill>
                <a:latin typeface="Arial" panose="020B0604020202020204" pitchFamily="34" charset="0"/>
              </a:rPr>
              <a:t>Auction of a single product. A single product can be placed on auction by the admin. It will notify the vendor whose product is placed on auction. The admin needs to set up the time slot for which a products bidding will take place. He needs to set up a minimum bidding price, incremental of bidding price. We have implemented email notification to the bidder once they bid when another bidder overrides his/her bid the will get an overridden mail. We have also added some of auction panels in accounts section of the bidder, where they can see the highest bid and keep watch on it. We are also planning of implementing SMS notification to the bidders can be notified with more ease.</a:t>
            </a:r>
          </a:p>
        </p:txBody>
      </p:sp>
    </p:spTree>
    <p:extLst>
      <p:ext uri="{BB962C8B-B14F-4D97-AF65-F5344CB8AC3E}">
        <p14:creationId xmlns:p14="http://schemas.microsoft.com/office/powerpoint/2010/main" val="218559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763137" y="1448960"/>
            <a:ext cx="8109627" cy="5292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buFont typeface="Wingdings" panose="05000000000000000000" pitchFamily="2" charset="2"/>
              <a:buChar char="Ø"/>
            </a:pPr>
            <a:r>
              <a:rPr lang="en-IN" b="1" dirty="0"/>
              <a:t>Mobile &amp; E-mail verification</a:t>
            </a:r>
          </a:p>
          <a:p>
            <a:pPr lvl="1" algn="just"/>
            <a:r>
              <a:rPr lang="en-IN" dirty="0"/>
              <a:t>An OTP/verification mail will be sent after a user signs up, in order to verify the registered user. This is done for security reasons.</a:t>
            </a:r>
          </a:p>
          <a:p>
            <a:pPr algn="just">
              <a:buFont typeface="Wingdings" panose="05000000000000000000" pitchFamily="2" charset="2"/>
              <a:buChar char="Ø"/>
            </a:pPr>
            <a:r>
              <a:rPr lang="en-IN" b="1" dirty="0"/>
              <a:t>Minimizing Vendor Registration:</a:t>
            </a:r>
          </a:p>
          <a:p>
            <a:pPr lvl="1" algn="just"/>
            <a:r>
              <a:rPr lang="en-US" dirty="0"/>
              <a:t>For any bulk orders there will be a separate page to contact the website administrator. </a:t>
            </a:r>
          </a:p>
          <a:p>
            <a:pPr algn="just">
              <a:buFont typeface="Wingdings" panose="05000000000000000000" pitchFamily="2" charset="2"/>
              <a:buChar char="Ø"/>
            </a:pPr>
            <a:r>
              <a:rPr lang="en-IN" b="1" dirty="0"/>
              <a:t>Code Optimization:</a:t>
            </a:r>
          </a:p>
          <a:p>
            <a:pPr lvl="1" algn="just"/>
            <a:r>
              <a:rPr lang="en-US" dirty="0"/>
              <a:t>We have minified HTML,CS and </a:t>
            </a:r>
            <a:r>
              <a:rPr lang="en-US" dirty="0" err="1"/>
              <a:t>Javascript</a:t>
            </a:r>
            <a:r>
              <a:rPr lang="en-US" dirty="0"/>
              <a:t> </a:t>
            </a:r>
            <a:r>
              <a:rPr lang="en-US" dirty="0" err="1"/>
              <a:t>files.We</a:t>
            </a:r>
            <a:r>
              <a:rPr lang="en-US" dirty="0"/>
              <a:t> have optimized the database so that querying becomes </a:t>
            </a:r>
            <a:r>
              <a:rPr lang="en-US" dirty="0" err="1"/>
              <a:t>fast.We</a:t>
            </a:r>
            <a:r>
              <a:rPr lang="en-US" dirty="0"/>
              <a:t> have included Cloudflare Server for getting media images from the server nearest to the </a:t>
            </a:r>
            <a:r>
              <a:rPr lang="en-US" dirty="0" err="1"/>
              <a:t>viewer,making</a:t>
            </a:r>
            <a:r>
              <a:rPr lang="en-US" dirty="0"/>
              <a:t> the website very fast in delivering </a:t>
            </a:r>
            <a:r>
              <a:rPr lang="en-US" dirty="0" err="1"/>
              <a:t>content.We</a:t>
            </a:r>
            <a:r>
              <a:rPr lang="en-US" dirty="0"/>
              <a:t> have also used page caching so that page loads very fast.</a:t>
            </a:r>
            <a:endParaRPr lang="en-IN"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4120" y="1543309"/>
            <a:ext cx="946279" cy="115342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0289" y="3609975"/>
            <a:ext cx="1444963" cy="144496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0250" y="5915024"/>
            <a:ext cx="942975" cy="942975"/>
          </a:xfrm>
          <a:prstGeom prst="rect">
            <a:avLst/>
          </a:prstGeom>
        </p:spPr>
      </p:pic>
    </p:spTree>
    <p:extLst>
      <p:ext uri="{BB962C8B-B14F-4D97-AF65-F5344CB8AC3E}">
        <p14:creationId xmlns:p14="http://schemas.microsoft.com/office/powerpoint/2010/main" val="87477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796248" y="1764643"/>
            <a:ext cx="8278240"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b="1" dirty="0"/>
              <a:t>Front page for promotion of products :</a:t>
            </a:r>
          </a:p>
          <a:p>
            <a:pPr lvl="1" algn="just"/>
            <a:r>
              <a:rPr lang="en-IN" dirty="0"/>
              <a:t>There may be times when promotion of certain products or information about the sale on some items have to displayed on the front page . Policies need to be decided for such promotions in order to maintain a fair and equal opportunity  for all the sellers . </a:t>
            </a:r>
          </a:p>
          <a:p>
            <a:pPr algn="just">
              <a:buFont typeface="Wingdings" panose="05000000000000000000" pitchFamily="2" charset="2"/>
              <a:buChar char="Ø"/>
            </a:pPr>
            <a:r>
              <a:rPr lang="en-IN" b="1" dirty="0"/>
              <a:t>Together Bought With:</a:t>
            </a:r>
          </a:p>
          <a:p>
            <a:pPr lvl="1" algn="just"/>
            <a:r>
              <a:rPr lang="en-IN" dirty="0"/>
              <a:t>This feature shall provide the user options about the products(he/she didn’t think of) that are usually bought along with the item he/she is buying. For example recommending a customer to buy the mobile cover as well as the screen guard along with the purchased mobile.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59" y="1673668"/>
            <a:ext cx="2539682" cy="253968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2959" y="4373536"/>
            <a:ext cx="1517491" cy="1517491"/>
          </a:xfrm>
          <a:prstGeom prst="rect">
            <a:avLst/>
          </a:prstGeom>
        </p:spPr>
      </p:pic>
    </p:spTree>
    <p:extLst>
      <p:ext uri="{BB962C8B-B14F-4D97-AF65-F5344CB8AC3E}">
        <p14:creationId xmlns:p14="http://schemas.microsoft.com/office/powerpoint/2010/main" val="419485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38136" y="428018"/>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What is Indi Tribes? </a:t>
            </a:r>
          </a:p>
        </p:txBody>
      </p:sp>
      <p:sp>
        <p:nvSpPr>
          <p:cNvPr id="3" name="Content Placeholder 2"/>
          <p:cNvSpPr txBox="1">
            <a:spLocks/>
          </p:cNvSpPr>
          <p:nvPr/>
        </p:nvSpPr>
        <p:spPr>
          <a:xfrm>
            <a:off x="544749" y="1702340"/>
            <a:ext cx="7859950" cy="4779141"/>
          </a:xfrm>
          <a:prstGeom prst="rect">
            <a:avLst/>
          </a:prstGeom>
          <a:noFill/>
          <a:ln w="38100"/>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200" dirty="0"/>
              <a:t> Indi Tribes is an E-marketplace developed for the </a:t>
            </a:r>
            <a:r>
              <a:rPr lang="en-IN" sz="2200" dirty="0" err="1"/>
              <a:t>tribals</a:t>
            </a:r>
            <a:r>
              <a:rPr lang="en-IN" sz="2200" dirty="0"/>
              <a:t> where tribal artisans across the whole country will be able to sell their products at the click of a mouse. This would be a great initiative to make the </a:t>
            </a:r>
            <a:r>
              <a:rPr lang="en-IN" sz="2200" dirty="0" err="1"/>
              <a:t>tribals</a:t>
            </a:r>
            <a:r>
              <a:rPr lang="en-IN" sz="2200" dirty="0"/>
              <a:t> self-sufficient and monetarily independent.</a:t>
            </a:r>
          </a:p>
          <a:p>
            <a:pPr marL="0" indent="0">
              <a:buNone/>
            </a:pPr>
            <a:endParaRPr lang="en-US" sz="2200" dirty="0"/>
          </a:p>
          <a:p>
            <a:r>
              <a:rPr lang="en-IN" sz="2200" dirty="0"/>
              <a:t>This platform will help all of us purchase tribal products directly from the website without going through a lengthy process of actually visiting that particular place to buy a specific artefact.</a:t>
            </a:r>
          </a:p>
          <a:p>
            <a:pPr marL="0" indent="0">
              <a:buNone/>
            </a:pPr>
            <a:endParaRPr lang="en-US" sz="2200" dirty="0"/>
          </a:p>
          <a:p>
            <a:r>
              <a:rPr lang="en-IN" sz="2200" dirty="0"/>
              <a:t>With more and more people going online to meet their various needs - be it for business expansion, shopping and communication, Covid-19 crisis, an important strategic push has been to adopt a digitization drive to map and link its village-based tribal producer.</a:t>
            </a:r>
            <a:endParaRPr lang="en-US" sz="2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5430" y="2318100"/>
            <a:ext cx="5760732" cy="4319025"/>
          </a:xfrm>
          <a:prstGeom prst="rect">
            <a:avLst/>
          </a:prstGeom>
        </p:spPr>
      </p:pic>
    </p:spTree>
    <p:extLst>
      <p:ext uri="{BB962C8B-B14F-4D97-AF65-F5344CB8AC3E}">
        <p14:creationId xmlns:p14="http://schemas.microsoft.com/office/powerpoint/2010/main" val="4211983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810255" y="1764643"/>
            <a:ext cx="8278240"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b="1" dirty="0"/>
              <a:t>Low Stock notification:</a:t>
            </a:r>
          </a:p>
          <a:p>
            <a:pPr lvl="1" algn="just" fontAlgn="base"/>
            <a:r>
              <a:rPr lang="en-IN" dirty="0">
                <a:solidFill>
                  <a:srgbClr val="000000"/>
                </a:solidFill>
                <a:latin typeface="Arial" panose="020B0604020202020204" pitchFamily="34" charset="0"/>
              </a:rPr>
              <a:t>When the number of stocks of a particular product will get low a notification will be sent to the warehouse administrator to refill the stocks from the tribal manufacturers.</a:t>
            </a:r>
          </a:p>
          <a:p>
            <a:pPr algn="just">
              <a:buFont typeface="Wingdings" panose="05000000000000000000" pitchFamily="2" charset="2"/>
              <a:buChar char="Ø"/>
            </a:pPr>
            <a:r>
              <a:rPr lang="en-IN" b="1" dirty="0"/>
              <a:t>Product Authenticity Check :</a:t>
            </a:r>
          </a:p>
          <a:p>
            <a:pPr lvl="1" algn="just" fontAlgn="base"/>
            <a:r>
              <a:rPr lang="en-IN" sz="2000" dirty="0">
                <a:solidFill>
                  <a:srgbClr val="000000"/>
                </a:solidFill>
                <a:latin typeface="Arial" panose="020B0604020202020204" pitchFamily="34" charset="0"/>
              </a:rPr>
              <a:t>There will a piece of paper attached to each and every item which will have a number and seal of authenticity.</a:t>
            </a:r>
          </a:p>
          <a:p>
            <a:pPr lvl="1" algn="just" fontAlgn="base"/>
            <a:r>
              <a:rPr lang="en-IN" sz="2000" dirty="0">
                <a:solidFill>
                  <a:srgbClr val="000000"/>
                </a:solidFill>
                <a:latin typeface="Arial" panose="020B0604020202020204" pitchFamily="34" charset="0"/>
              </a:rPr>
              <a:t>Upon entering the number in the verification page of our website it will confirm that the product is a part of our forum.</a:t>
            </a:r>
          </a:p>
          <a:p>
            <a:pPr lvl="1" algn="just" fontAlgn="base"/>
            <a:r>
              <a:rPr lang="en-IN" sz="2000" dirty="0">
                <a:solidFill>
                  <a:srgbClr val="000000"/>
                </a:solidFill>
                <a:latin typeface="Arial" panose="020B0604020202020204" pitchFamily="34" charset="0"/>
              </a:rPr>
              <a:t>Which will confirm that it is not a duplicate product nor it has been misplaced.</a:t>
            </a:r>
          </a:p>
          <a:p>
            <a:pPr lvl="1" algn="just" fontAlgn="base"/>
            <a:r>
              <a:rPr lang="en-IN" sz="2000" dirty="0">
                <a:solidFill>
                  <a:srgbClr val="000000"/>
                </a:solidFill>
                <a:latin typeface="Arial" panose="020B0604020202020204" pitchFamily="34" charset="0"/>
              </a:rPr>
              <a:t>If the product is a forest resource then we will also show when it was collected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8495" y="2047875"/>
            <a:ext cx="2277852" cy="14485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8114" y="4425632"/>
            <a:ext cx="2578613" cy="1639827"/>
          </a:xfrm>
          <a:prstGeom prst="rect">
            <a:avLst/>
          </a:prstGeom>
        </p:spPr>
      </p:pic>
    </p:spTree>
    <p:extLst>
      <p:ext uri="{BB962C8B-B14F-4D97-AF65-F5344CB8AC3E}">
        <p14:creationId xmlns:p14="http://schemas.microsoft.com/office/powerpoint/2010/main" val="263177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935761" y="1764643"/>
            <a:ext cx="6183496"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sz="2000" b="1" dirty="0"/>
              <a:t>Provision for selling Personalised Products:</a:t>
            </a:r>
          </a:p>
          <a:p>
            <a:pPr algn="just" fontAlgn="base"/>
            <a:r>
              <a:rPr lang="en-IN" sz="2000" dirty="0">
                <a:solidFill>
                  <a:srgbClr val="000000"/>
                </a:solidFill>
                <a:latin typeface="Arial" panose="020B0604020202020204" pitchFamily="34" charset="0"/>
              </a:rPr>
              <a:t>Customer will select a product which they want to be customized.</a:t>
            </a:r>
          </a:p>
          <a:p>
            <a:pPr algn="just" fontAlgn="base"/>
            <a:r>
              <a:rPr lang="en-IN" sz="2000" dirty="0">
                <a:solidFill>
                  <a:srgbClr val="000000"/>
                </a:solidFill>
                <a:latin typeface="Arial" panose="020B0604020202020204" pitchFamily="34" charset="0"/>
              </a:rPr>
              <a:t>They have to select within the options available for customization.</a:t>
            </a:r>
          </a:p>
          <a:p>
            <a:pPr algn="just" fontAlgn="base"/>
            <a:r>
              <a:rPr lang="en-IN" sz="2000" dirty="0">
                <a:solidFill>
                  <a:srgbClr val="000000"/>
                </a:solidFill>
                <a:latin typeface="Arial" panose="020B0604020202020204" pitchFamily="34" charset="0"/>
              </a:rPr>
              <a:t>A notification will be sent to all the sellers if they can provide that product.</a:t>
            </a:r>
          </a:p>
          <a:p>
            <a:pPr algn="just" fontAlgn="base"/>
            <a:r>
              <a:rPr lang="en-IN" sz="2000" dirty="0">
                <a:solidFill>
                  <a:srgbClr val="000000"/>
                </a:solidFill>
                <a:latin typeface="Arial" panose="020B0604020202020204" pitchFamily="34" charset="0"/>
              </a:rPr>
              <a:t>We will calculate the minimum cost of that product by calculating (product cost and delivery cost) and will be emailed to the user along with the estimated delivery date.</a:t>
            </a:r>
          </a:p>
          <a:p>
            <a:pPr algn="just" fontAlgn="base"/>
            <a:r>
              <a:rPr lang="en-IN" sz="2000" dirty="0">
                <a:solidFill>
                  <a:srgbClr val="000000"/>
                </a:solidFill>
                <a:latin typeface="Arial" panose="020B0604020202020204" pitchFamily="34" charset="0"/>
              </a:rPr>
              <a:t>On getting confirmation from the customer further work will proceed.</a:t>
            </a:r>
          </a:p>
          <a:p>
            <a:pPr marL="0" indent="0" algn="just">
              <a:buNone/>
            </a:pPr>
            <a:endParaRPr lang="en-IN" sz="2000" dirty="0">
              <a:solidFill>
                <a:srgbClr val="000000"/>
              </a:solidFill>
              <a:latin typeface="Arial" panose="020B0604020202020204" pitchFamily="34" charset="0"/>
            </a:endParaRPr>
          </a:p>
        </p:txBody>
      </p:sp>
      <p:graphicFrame>
        <p:nvGraphicFramePr>
          <p:cNvPr id="5" name="Object 4">
            <a:extLst>
              <a:ext uri="{FF2B5EF4-FFF2-40B4-BE49-F238E27FC236}">
                <a16:creationId xmlns:a16="http://schemas.microsoft.com/office/drawing/2014/main" id="{F6073840-C0A0-4726-A8EC-973F89B5626F}"/>
              </a:ext>
            </a:extLst>
          </p:cNvPr>
          <p:cNvGraphicFramePr>
            <a:graphicFrameLocks noChangeAspect="1"/>
          </p:cNvGraphicFramePr>
          <p:nvPr>
            <p:extLst>
              <p:ext uri="{D42A27DB-BD31-4B8C-83A1-F6EECF244321}">
                <p14:modId xmlns:p14="http://schemas.microsoft.com/office/powerpoint/2010/main" val="3514658850"/>
              </p:ext>
            </p:extLst>
          </p:nvPr>
        </p:nvGraphicFramePr>
        <p:xfrm>
          <a:off x="7263558" y="2238667"/>
          <a:ext cx="4754563" cy="2806700"/>
        </p:xfrm>
        <a:graphic>
          <a:graphicData uri="http://schemas.openxmlformats.org/presentationml/2006/ole">
            <mc:AlternateContent xmlns:mc="http://schemas.openxmlformats.org/markup-compatibility/2006">
              <mc:Choice xmlns:v="urn:schemas-microsoft-com:vml" Requires="v">
                <p:oleObj spid="_x0000_s2061" r:id="rId4" imgW="4754880" imgH="2806920" progId="">
                  <p:embed/>
                </p:oleObj>
              </mc:Choice>
              <mc:Fallback>
                <p:oleObj r:id="rId4" imgW="4754880" imgH="2806920" progId="">
                  <p:embed/>
                  <p:pic>
                    <p:nvPicPr>
                      <p:cNvPr id="0" name=""/>
                      <p:cNvPicPr/>
                      <p:nvPr/>
                    </p:nvPicPr>
                    <p:blipFill>
                      <a:blip r:embed="rId5"/>
                      <a:stretch>
                        <a:fillRect/>
                      </a:stretch>
                    </p:blipFill>
                    <p:spPr>
                      <a:xfrm>
                        <a:off x="7263558" y="2238667"/>
                        <a:ext cx="4754563" cy="2806700"/>
                      </a:xfrm>
                      <a:prstGeom prst="rect">
                        <a:avLst/>
                      </a:prstGeom>
                    </p:spPr>
                  </p:pic>
                </p:oleObj>
              </mc:Fallback>
            </mc:AlternateContent>
          </a:graphicData>
        </a:graphic>
      </p:graphicFrame>
    </p:spTree>
    <p:extLst>
      <p:ext uri="{BB962C8B-B14F-4D97-AF65-F5344CB8AC3E}">
        <p14:creationId xmlns:p14="http://schemas.microsoft.com/office/powerpoint/2010/main" val="262430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ADDITIONAL  FEATURES</a:t>
            </a:r>
          </a:p>
        </p:txBody>
      </p:sp>
      <p:sp>
        <p:nvSpPr>
          <p:cNvPr id="3" name="Content Placeholder 2"/>
          <p:cNvSpPr txBox="1">
            <a:spLocks/>
          </p:cNvSpPr>
          <p:nvPr/>
        </p:nvSpPr>
        <p:spPr>
          <a:xfrm>
            <a:off x="648796" y="1517515"/>
            <a:ext cx="10745251" cy="5243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en-IN" dirty="0"/>
              <a:t>  Automate sales report creation and distribution  </a:t>
            </a:r>
          </a:p>
          <a:p>
            <a:pPr algn="just">
              <a:buFont typeface="Wingdings" panose="05000000000000000000" pitchFamily="2" charset="2"/>
              <a:buChar char="v"/>
            </a:pPr>
            <a:r>
              <a:rPr lang="en-IN" dirty="0"/>
              <a:t>  Integrate email marketing software for re-marketing to the customer </a:t>
            </a:r>
          </a:p>
          <a:p>
            <a:pPr marL="465138" indent="-465138" algn="just">
              <a:buFont typeface="Wingdings" panose="05000000000000000000" pitchFamily="2" charset="2"/>
              <a:buChar char="v"/>
            </a:pPr>
            <a:r>
              <a:rPr lang="en-IN" dirty="0"/>
              <a:t>Automated stock level notifications </a:t>
            </a:r>
          </a:p>
          <a:p>
            <a:pPr marL="465138" indent="-465138" algn="just">
              <a:buFont typeface="Wingdings" panose="05000000000000000000" pitchFamily="2" charset="2"/>
              <a:buChar char="v"/>
            </a:pPr>
            <a:r>
              <a:rPr lang="en-IN" dirty="0"/>
              <a:t>Automatic creation and distribution of purchase order requisitions when an order depletes stock levels below agreed thresholds </a:t>
            </a:r>
          </a:p>
          <a:p>
            <a:pPr algn="just">
              <a:buFont typeface="Wingdings" panose="05000000000000000000" pitchFamily="2" charset="2"/>
              <a:buChar char="v"/>
            </a:pPr>
            <a:r>
              <a:rPr lang="en-IN" dirty="0"/>
              <a:t>  Automated creation and distribution of stock reports </a:t>
            </a:r>
          </a:p>
          <a:p>
            <a:pPr algn="just">
              <a:buFont typeface="Wingdings" panose="05000000000000000000" pitchFamily="2" charset="2"/>
              <a:buChar char="v"/>
            </a:pPr>
            <a:r>
              <a:rPr lang="en-IN" dirty="0"/>
              <a:t>  Stock receipt notifications (email/SMS)  </a:t>
            </a:r>
          </a:p>
          <a:p>
            <a:pPr algn="just">
              <a:buFont typeface="Wingdings" panose="05000000000000000000" pitchFamily="2" charset="2"/>
              <a:buChar char="v"/>
            </a:pPr>
            <a:r>
              <a:rPr lang="en-IN" dirty="0"/>
              <a:t>  Low stock notifications (email/SMS)</a:t>
            </a:r>
          </a:p>
          <a:p>
            <a:pPr algn="just">
              <a:buFont typeface="Wingdings" panose="05000000000000000000" pitchFamily="2" charset="2"/>
              <a:buChar char="v"/>
            </a:pPr>
            <a:r>
              <a:rPr lang="en-IN" dirty="0"/>
              <a:t>  Customer portal</a:t>
            </a:r>
          </a:p>
          <a:p>
            <a:pPr algn="just">
              <a:buFont typeface="Wingdings" panose="05000000000000000000" pitchFamily="2" charset="2"/>
              <a:buChar char="v"/>
            </a:pPr>
            <a:r>
              <a:rPr lang="en-IN" dirty="0"/>
              <a:t>  QR scanner system integration for checking product authenticity  </a:t>
            </a:r>
            <a:endParaRPr lang="en-IN" sz="1800" dirty="0">
              <a:solidFill>
                <a:srgbClr val="002060"/>
              </a:solidFill>
            </a:endParaRPr>
          </a:p>
        </p:txBody>
      </p:sp>
    </p:spTree>
    <p:extLst>
      <p:ext uri="{BB962C8B-B14F-4D97-AF65-F5344CB8AC3E}">
        <p14:creationId xmlns:p14="http://schemas.microsoft.com/office/powerpoint/2010/main" val="110281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ADDITIONAL  FEATURES</a:t>
            </a:r>
          </a:p>
        </p:txBody>
      </p:sp>
      <p:sp>
        <p:nvSpPr>
          <p:cNvPr id="3" name="Content Placeholder 2"/>
          <p:cNvSpPr txBox="1">
            <a:spLocks/>
          </p:cNvSpPr>
          <p:nvPr/>
        </p:nvSpPr>
        <p:spPr>
          <a:xfrm>
            <a:off x="648796" y="1862748"/>
            <a:ext cx="10745251" cy="5243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t>A Basic recommender system has been implement which promotes items which are related to the items which is currently being browsed. The items which are suggested follow two main sales strategies: Cross sales : An item is suggested which almost of the same attributes as the item being searched. For example if an edible ingredient such as tea is being searched, another edible ingredient such as honey might be recommended Up sales: When the user is looking for an item which certain attributes, he/she might get suggested another product of the almost similar attributes but with more selling price. For example when someone is looking for a Kurta, they might get another higher quality Kurta recommended</a:t>
            </a:r>
            <a:endParaRPr lang="en-IN" sz="1800" dirty="0">
              <a:solidFill>
                <a:srgbClr val="002060"/>
              </a:solidFill>
            </a:endParaRPr>
          </a:p>
        </p:txBody>
      </p:sp>
    </p:spTree>
    <p:extLst>
      <p:ext uri="{BB962C8B-B14F-4D97-AF65-F5344CB8AC3E}">
        <p14:creationId xmlns:p14="http://schemas.microsoft.com/office/powerpoint/2010/main" val="221283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157592" y="1643976"/>
            <a:ext cx="9727660" cy="3550594"/>
          </a:xfrm>
          <a:prstGeom prst="rect">
            <a:avLst/>
          </a:prstGeom>
          <a:effectLst>
            <a:outerShdw blurRad="50800" dist="50800" dir="5880000" sx="72000" sy="72000" algn="ctr" rotWithShape="0">
              <a:srgbClr val="000000"/>
            </a:outerShdw>
          </a:effectLst>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TECHNOLOGY  STACK</a:t>
            </a:r>
          </a:p>
          <a:p>
            <a:r>
              <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aramond" panose="02020404030301010803" pitchFamily="18" charset="0"/>
                <a:ea typeface="Roboto" pitchFamily="2" charset="0"/>
              </a:rPr>
              <a:t>OF THIS E-COMMERCE PLATFORM</a:t>
            </a:r>
          </a:p>
        </p:txBody>
      </p:sp>
    </p:spTree>
    <p:extLst>
      <p:ext uri="{BB962C8B-B14F-4D97-AF65-F5344CB8AC3E}">
        <p14:creationId xmlns:p14="http://schemas.microsoft.com/office/powerpoint/2010/main" val="324760127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TECHNOLOGY  STACK</a:t>
            </a:r>
          </a:p>
        </p:txBody>
      </p:sp>
      <p:sp>
        <p:nvSpPr>
          <p:cNvPr id="3" name="Content Placeholder 2"/>
          <p:cNvSpPr txBox="1">
            <a:spLocks/>
          </p:cNvSpPr>
          <p:nvPr/>
        </p:nvSpPr>
        <p:spPr>
          <a:xfrm>
            <a:off x="590424" y="1619277"/>
            <a:ext cx="6738027" cy="52387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buFont typeface="Wingdings" panose="05000000000000000000" pitchFamily="2" charset="2"/>
              <a:buChar char="Ø"/>
            </a:pPr>
            <a:r>
              <a:rPr lang="en-IN" b="1" dirty="0"/>
              <a:t>Front-end technologies</a:t>
            </a:r>
          </a:p>
          <a:p>
            <a:pPr lvl="1" algn="just" fontAlgn="base">
              <a:buFont typeface="Courier New" panose="02070309020205020404" pitchFamily="49" charset="0"/>
              <a:buChar char="o"/>
            </a:pPr>
            <a:r>
              <a:rPr lang="en-IN" dirty="0"/>
              <a:t>HTML5, CSS, JavaScript</a:t>
            </a:r>
          </a:p>
          <a:p>
            <a:pPr algn="just" fontAlgn="base">
              <a:buFont typeface="Wingdings" panose="05000000000000000000" pitchFamily="2" charset="2"/>
              <a:buChar char="Ø"/>
            </a:pPr>
            <a:r>
              <a:rPr lang="en-IN" b="1" dirty="0"/>
              <a:t>Content Management System (CMS)</a:t>
            </a:r>
          </a:p>
          <a:p>
            <a:pPr lvl="1" algn="just" fontAlgn="base">
              <a:buFont typeface="Courier New" panose="02070309020205020404" pitchFamily="49" charset="0"/>
              <a:buChar char="o"/>
            </a:pPr>
            <a:r>
              <a:rPr lang="en-IN" dirty="0" err="1"/>
              <a:t>Wordpress</a:t>
            </a:r>
            <a:endParaRPr lang="en-IN" dirty="0"/>
          </a:p>
          <a:p>
            <a:pPr algn="just" fontAlgn="base">
              <a:buFont typeface="Wingdings" panose="05000000000000000000" pitchFamily="2" charset="2"/>
              <a:buChar char="Ø"/>
            </a:pPr>
            <a:r>
              <a:rPr lang="en-IN" b="1" dirty="0"/>
              <a:t>Back-end technologies</a:t>
            </a:r>
          </a:p>
          <a:p>
            <a:pPr lvl="1" algn="just" fontAlgn="base">
              <a:buFont typeface="Courier New" panose="02070309020205020404" pitchFamily="49" charset="0"/>
              <a:buChar char="o"/>
            </a:pPr>
            <a:r>
              <a:rPr lang="en-IN" dirty="0"/>
              <a:t>MySQL Database</a:t>
            </a:r>
          </a:p>
          <a:p>
            <a:pPr lvl="1" algn="just" fontAlgn="base">
              <a:buFont typeface="Courier New" panose="02070309020205020404" pitchFamily="49" charset="0"/>
              <a:buChar char="o"/>
            </a:pPr>
            <a:r>
              <a:rPr lang="en-IN" dirty="0"/>
              <a:t>PHP</a:t>
            </a:r>
          </a:p>
          <a:p>
            <a:pPr algn="just" fontAlgn="base">
              <a:buFont typeface="Wingdings" panose="05000000000000000000" pitchFamily="2" charset="2"/>
              <a:buChar char="Ø"/>
            </a:pPr>
            <a:r>
              <a:rPr lang="en-IN" b="1" dirty="0"/>
              <a:t>Payment Gateways</a:t>
            </a:r>
          </a:p>
          <a:p>
            <a:pPr lvl="1" algn="just" fontAlgn="base">
              <a:buFont typeface="Courier New" panose="02070309020205020404" pitchFamily="49" charset="0"/>
              <a:buChar char="o"/>
            </a:pPr>
            <a:r>
              <a:rPr lang="en-IN" dirty="0" err="1"/>
              <a:t>RazorPay</a:t>
            </a:r>
            <a:r>
              <a:rPr lang="en-IN" dirty="0"/>
              <a:t> / BHIM UPI</a:t>
            </a:r>
          </a:p>
          <a:p>
            <a:pPr algn="just" fontAlgn="base">
              <a:buFont typeface="Wingdings" panose="05000000000000000000" pitchFamily="2" charset="2"/>
              <a:buChar char="Ø"/>
            </a:pPr>
            <a:r>
              <a:rPr lang="en-IN" b="1" dirty="0"/>
              <a:t>Communication </a:t>
            </a:r>
            <a:r>
              <a:rPr lang="en-IN" b="1" dirty="0" err="1"/>
              <a:t>Api</a:t>
            </a:r>
            <a:endParaRPr lang="en-IN" b="1" dirty="0"/>
          </a:p>
          <a:p>
            <a:pPr lvl="1" algn="just" fontAlgn="base">
              <a:buFont typeface="Courier New" panose="02070309020205020404" pitchFamily="49" charset="0"/>
              <a:buChar char="o"/>
            </a:pPr>
            <a:r>
              <a:rPr lang="en-IN" dirty="0"/>
              <a:t>Twilio</a:t>
            </a:r>
          </a:p>
          <a:p>
            <a:pPr marL="457200" lvl="1" indent="0" algn="just" fontAlgn="base">
              <a:buNone/>
            </a:pPr>
            <a:endParaRPr lang="en-IN" dirty="0"/>
          </a:p>
          <a:p>
            <a:pPr marL="457200" lvl="1" indent="0" algn="just" fontAlgn="base">
              <a:buNone/>
            </a:pPr>
            <a:endParaRPr lang="en-IN" dirty="0"/>
          </a:p>
        </p:txBody>
      </p:sp>
      <p:pic>
        <p:nvPicPr>
          <p:cNvPr id="5" name="Picture 4">
            <a:extLst>
              <a:ext uri="{FF2B5EF4-FFF2-40B4-BE49-F238E27FC236}">
                <a16:creationId xmlns:a16="http://schemas.microsoft.com/office/drawing/2014/main" id="{1738D536-55EE-44B4-99E9-18AD5FCD40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136" y="1619277"/>
            <a:ext cx="2416659" cy="125666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9613" y="2830138"/>
            <a:ext cx="1862667" cy="100584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0303" y="3913281"/>
            <a:ext cx="1296548" cy="8001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60434" y="3913281"/>
            <a:ext cx="1314450" cy="830179"/>
          </a:xfrm>
          <a:prstGeom prst="rect">
            <a:avLst/>
          </a:prstGeom>
        </p:spPr>
      </p:pic>
      <p:pic>
        <p:nvPicPr>
          <p:cNvPr id="8" name="Picture 2" descr="Twilio - Communication APIs for SMS, Voice, Video and Authentication">
            <a:extLst>
              <a:ext uri="{FF2B5EF4-FFF2-40B4-BE49-F238E27FC236}">
                <a16:creationId xmlns:a16="http://schemas.microsoft.com/office/drawing/2014/main" id="{FF4DD0C1-4263-45EC-BD88-44E2EC5BA8D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21857" y="5670539"/>
            <a:ext cx="2265570" cy="10457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zorpay Icon of Flat style - Available in SVG, PNG, EPS, AI ...">
            <a:extLst>
              <a:ext uri="{FF2B5EF4-FFF2-40B4-BE49-F238E27FC236}">
                <a16:creationId xmlns:a16="http://schemas.microsoft.com/office/drawing/2014/main" id="{18255CDC-1610-47CB-A12F-467E188683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4652" y="4580877"/>
            <a:ext cx="1461117" cy="1461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98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157592" y="1643976"/>
            <a:ext cx="9727660" cy="3550594"/>
          </a:xfrm>
          <a:prstGeom prst="rect">
            <a:avLst/>
          </a:prstGeom>
          <a:effectLst>
            <a:outerShdw blurRad="50800" dist="50800" dir="5880000" sx="72000" sy="72000" algn="ctr" rotWithShape="0">
              <a:srgbClr val="000000"/>
            </a:outerShdw>
          </a:effectLst>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WORKFLOW</a:t>
            </a:r>
          </a:p>
          <a:p>
            <a:r>
              <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aramond" panose="02020404030301010803" pitchFamily="18" charset="0"/>
                <a:ea typeface="Roboto" pitchFamily="2" charset="0"/>
              </a:rPr>
              <a:t>OF THE E-COMMERCE PLATFORM</a:t>
            </a:r>
          </a:p>
        </p:txBody>
      </p:sp>
    </p:spTree>
    <p:extLst>
      <p:ext uri="{BB962C8B-B14F-4D97-AF65-F5344CB8AC3E}">
        <p14:creationId xmlns:p14="http://schemas.microsoft.com/office/powerpoint/2010/main" val="3521595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42999"/>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221816"/>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27791"/>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232170" y="34812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How this platform will benefit the tribes?</a:t>
            </a:r>
          </a:p>
        </p:txBody>
      </p:sp>
      <p:sp>
        <p:nvSpPr>
          <p:cNvPr id="3" name="Content Placeholder 2"/>
          <p:cNvSpPr txBox="1">
            <a:spLocks/>
          </p:cNvSpPr>
          <p:nvPr/>
        </p:nvSpPr>
        <p:spPr>
          <a:xfrm>
            <a:off x="2840476" y="1668618"/>
            <a:ext cx="8988357" cy="52723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dirty="0"/>
              <a:t>According to new research, e-commerce is vital for India particularly for tribes located in rural areas as each native e-commerce business could spark an additional $1 million in the economic activity of India </a:t>
            </a:r>
          </a:p>
          <a:p>
            <a:pPr algn="just">
              <a:buFont typeface="Wingdings" panose="05000000000000000000" pitchFamily="2" charset="2"/>
              <a:buChar char="Ø"/>
            </a:pPr>
            <a:r>
              <a:rPr lang="en-IN" dirty="0"/>
              <a:t>An online platform where the </a:t>
            </a:r>
            <a:r>
              <a:rPr lang="en-IN" dirty="0" err="1"/>
              <a:t>tribals</a:t>
            </a:r>
            <a:r>
              <a:rPr lang="en-IN" dirty="0"/>
              <a:t> living in rural areas who do not have a lot of facilities can promote and sell their handmade products.</a:t>
            </a:r>
          </a:p>
          <a:p>
            <a:pPr algn="just">
              <a:buFont typeface="Wingdings" panose="05000000000000000000" pitchFamily="2" charset="2"/>
              <a:buChar char="Ø"/>
            </a:pPr>
            <a:r>
              <a:rPr lang="en-IN" dirty="0"/>
              <a:t> Anyone from any part of the country would be able to buy these products via an E-Commerce website , thus providing a boost in the sales of these tribal products.</a:t>
            </a:r>
          </a:p>
          <a:p>
            <a:pPr algn="just">
              <a:buFont typeface="Wingdings" panose="05000000000000000000" pitchFamily="2" charset="2"/>
              <a:buChar char="Ø"/>
            </a:pPr>
            <a:r>
              <a:rPr lang="en-IN" dirty="0"/>
              <a:t>This step would be beneficial for the </a:t>
            </a:r>
            <a:r>
              <a:rPr lang="en-IN" dirty="0" err="1"/>
              <a:t>tribals</a:t>
            </a:r>
            <a:r>
              <a:rPr lang="en-IN" dirty="0"/>
              <a:t> as well as the Government because it provides a boost to the economic activity in the Country .</a:t>
            </a:r>
          </a:p>
          <a:p>
            <a:pPr>
              <a:buFont typeface="Wingdings" panose="05000000000000000000" pitchFamily="2" charset="2"/>
              <a:buChar char="Ø"/>
            </a:pPr>
            <a:endParaRPr lang="en-IN" sz="1800" dirty="0">
              <a:solidFill>
                <a:srgbClr val="002060"/>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430" y="1346958"/>
            <a:ext cx="2942608" cy="5594052"/>
          </a:xfrm>
          <a:prstGeom prst="rect">
            <a:avLst/>
          </a:prstGeom>
        </p:spPr>
      </p:pic>
    </p:spTree>
    <p:extLst>
      <p:ext uri="{BB962C8B-B14F-4D97-AF65-F5344CB8AC3E}">
        <p14:creationId xmlns:p14="http://schemas.microsoft.com/office/powerpoint/2010/main" val="314592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480333"/>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19492" y="1398890"/>
            <a:ext cx="9727660" cy="213360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4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FINAL THOUGHTS </a:t>
            </a:r>
          </a:p>
          <a:p>
            <a:r>
              <a:rPr lang="en-IN" sz="44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And</a:t>
            </a:r>
          </a:p>
          <a:p>
            <a:r>
              <a:rPr lang="en-IN" sz="44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CONCLUSION</a:t>
            </a:r>
          </a:p>
        </p:txBody>
      </p:sp>
      <p:sp>
        <p:nvSpPr>
          <p:cNvPr id="3" name="Content Placeholder 2"/>
          <p:cNvSpPr txBox="1">
            <a:spLocks/>
          </p:cNvSpPr>
          <p:nvPr/>
        </p:nvSpPr>
        <p:spPr>
          <a:xfrm>
            <a:off x="2611878" y="4066160"/>
            <a:ext cx="6819088" cy="1128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latin typeface="Berlin Sans FB" panose="020E0602020502020306" pitchFamily="34" charset="0"/>
              </a:rPr>
              <a:t>A platform connecting urban people with tribal people</a:t>
            </a:r>
          </a:p>
        </p:txBody>
      </p:sp>
    </p:spTree>
    <p:extLst>
      <p:ext uri="{BB962C8B-B14F-4D97-AF65-F5344CB8AC3E}">
        <p14:creationId xmlns:p14="http://schemas.microsoft.com/office/powerpoint/2010/main" val="67435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Future Aspects</a:t>
            </a:r>
          </a:p>
        </p:txBody>
      </p:sp>
      <p:sp>
        <p:nvSpPr>
          <p:cNvPr id="3" name="Content Placeholder 2"/>
          <p:cNvSpPr txBox="1">
            <a:spLocks/>
          </p:cNvSpPr>
          <p:nvPr/>
        </p:nvSpPr>
        <p:spPr>
          <a:xfrm>
            <a:off x="826851" y="1822315"/>
            <a:ext cx="10058401" cy="5243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US" sz="3200" dirty="0">
                <a:latin typeface="Arial" panose="020B0604020202020204" pitchFamily="34" charset="0"/>
                <a:cs typeface="Arial" panose="020B0604020202020204" pitchFamily="34" charset="0"/>
              </a:rPr>
              <a:t>Platform to shed light on the unrecognized talents of the tribal people.</a:t>
            </a:r>
          </a:p>
          <a:p>
            <a:pPr algn="just">
              <a:buFont typeface="Wingdings" panose="05000000000000000000" pitchFamily="2" charset="2"/>
              <a:buChar char="§"/>
            </a:pPr>
            <a:endParaRPr lang="en-US" sz="3200" dirty="0">
              <a:latin typeface="Arial" panose="020B0604020202020204" pitchFamily="34" charset="0"/>
              <a:cs typeface="Arial" panose="020B0604020202020204" pitchFamily="34" charset="0"/>
            </a:endParaRPr>
          </a:p>
          <a:p>
            <a:pPr algn="just">
              <a:buFont typeface="Wingdings" panose="05000000000000000000" pitchFamily="2" charset="2"/>
              <a:buChar char="§"/>
            </a:pPr>
            <a:r>
              <a:rPr lang="en-US" sz="3200" dirty="0">
                <a:latin typeface="Arial" panose="020B0604020202020204" pitchFamily="34" charset="0"/>
                <a:cs typeface="Arial" panose="020B0604020202020204" pitchFamily="34" charset="0"/>
              </a:rPr>
              <a:t>A </a:t>
            </a:r>
            <a:r>
              <a:rPr lang="en-US" sz="3200" b="1" dirty="0">
                <a:latin typeface="Arial" panose="020B0604020202020204" pitchFamily="34" charset="0"/>
                <a:cs typeface="Arial" panose="020B0604020202020204" pitchFamily="34" charset="0"/>
              </a:rPr>
              <a:t>source</a:t>
            </a:r>
            <a:r>
              <a:rPr lang="en-US" sz="3200"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of</a:t>
            </a:r>
            <a:r>
              <a:rPr lang="en-US" sz="3200" dirty="0">
                <a:latin typeface="Arial" panose="020B0604020202020204" pitchFamily="34" charset="0"/>
                <a:cs typeface="Arial" panose="020B0604020202020204" pitchFamily="34" charset="0"/>
              </a:rPr>
              <a:t> economic </a:t>
            </a:r>
            <a:r>
              <a:rPr lang="en-US" sz="3200" b="1" dirty="0">
                <a:latin typeface="Arial" panose="020B0604020202020204" pitchFamily="34" charset="0"/>
                <a:cs typeface="Arial" panose="020B0604020202020204" pitchFamily="34" charset="0"/>
              </a:rPr>
              <a:t>income</a:t>
            </a:r>
          </a:p>
          <a:p>
            <a:pPr algn="just">
              <a:buFont typeface="Wingdings" panose="05000000000000000000" pitchFamily="2" charset="2"/>
              <a:buChar char="§"/>
            </a:pPr>
            <a:endParaRPr lang="en-US" sz="3200" dirty="0">
              <a:latin typeface="Arial" panose="020B0604020202020204" pitchFamily="34" charset="0"/>
              <a:cs typeface="Arial" panose="020B0604020202020204" pitchFamily="34" charset="0"/>
            </a:endParaRPr>
          </a:p>
          <a:p>
            <a:pPr algn="just">
              <a:buFont typeface="Wingdings" panose="05000000000000000000" pitchFamily="2" charset="2"/>
              <a:buChar char="§"/>
            </a:pPr>
            <a:r>
              <a:rPr lang="en-US" sz="3200" dirty="0">
                <a:latin typeface="Arial" panose="020B0604020202020204" pitchFamily="34" charset="0"/>
                <a:cs typeface="Arial" panose="020B0604020202020204" pitchFamily="34" charset="0"/>
              </a:rPr>
              <a:t>Introducing tribal heritage to the urban world.</a:t>
            </a:r>
          </a:p>
          <a:p>
            <a:pPr algn="just">
              <a:buFont typeface="Wingdings" panose="05000000000000000000" pitchFamily="2" charset="2"/>
              <a:buChar char="§"/>
            </a:pPr>
            <a:endParaRPr lang="en-US" sz="3200" dirty="0">
              <a:latin typeface="Arial" panose="020B0604020202020204" pitchFamily="34" charset="0"/>
              <a:cs typeface="Arial" panose="020B0604020202020204" pitchFamily="34" charset="0"/>
            </a:endParaRPr>
          </a:p>
          <a:p>
            <a:pPr algn="just">
              <a:buFont typeface="Wingdings" panose="05000000000000000000" pitchFamily="2" charset="2"/>
              <a:buChar char="§"/>
            </a:pPr>
            <a:r>
              <a:rPr lang="en-US" sz="3200" dirty="0">
                <a:latin typeface="Arial" panose="020B0604020202020204" pitchFamily="34" charset="0"/>
                <a:cs typeface="Arial" panose="020B0604020202020204" pitchFamily="34" charset="0"/>
              </a:rPr>
              <a:t>Economic benefits.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0539" y="1822315"/>
            <a:ext cx="7918568" cy="5035685"/>
          </a:xfrm>
          <a:prstGeom prst="rect">
            <a:avLst/>
          </a:prstGeom>
        </p:spPr>
      </p:pic>
    </p:spTree>
    <p:extLst>
      <p:ext uri="{BB962C8B-B14F-4D97-AF65-F5344CB8AC3E}">
        <p14:creationId xmlns:p14="http://schemas.microsoft.com/office/powerpoint/2010/main" val="227544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CONCLUSION</a:t>
            </a:r>
          </a:p>
        </p:txBody>
      </p:sp>
      <p:sp>
        <p:nvSpPr>
          <p:cNvPr id="3" name="Content Placeholder 2"/>
          <p:cNvSpPr txBox="1">
            <a:spLocks/>
          </p:cNvSpPr>
          <p:nvPr/>
        </p:nvSpPr>
        <p:spPr>
          <a:xfrm>
            <a:off x="876299" y="1552575"/>
            <a:ext cx="7038976" cy="4953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en-US" sz="3000" dirty="0"/>
              <a:t>Ease of use of the application stands out</a:t>
            </a:r>
          </a:p>
          <a:p>
            <a:pPr algn="just">
              <a:buFont typeface="Wingdings" panose="05000000000000000000" pitchFamily="2" charset="2"/>
              <a:buChar char="v"/>
            </a:pPr>
            <a:endParaRPr lang="en-US" sz="3000" dirty="0"/>
          </a:p>
          <a:p>
            <a:pPr algn="just">
              <a:buFont typeface="Wingdings" panose="05000000000000000000" pitchFamily="2" charset="2"/>
              <a:buChar char="v"/>
            </a:pPr>
            <a:r>
              <a:rPr lang="en-US" sz="3000" dirty="0"/>
              <a:t>Standard E-commerce functionalities guaranties proper transactions.</a:t>
            </a:r>
          </a:p>
          <a:p>
            <a:pPr algn="just">
              <a:buFont typeface="Wingdings" panose="05000000000000000000" pitchFamily="2" charset="2"/>
              <a:buChar char="v"/>
            </a:pPr>
            <a:endParaRPr lang="en-US" sz="3000" dirty="0"/>
          </a:p>
          <a:p>
            <a:pPr algn="just">
              <a:buFont typeface="Wingdings" panose="05000000000000000000" pitchFamily="2" charset="2"/>
              <a:buChar char="v"/>
            </a:pPr>
            <a:r>
              <a:rPr lang="en-US" sz="3000" dirty="0"/>
              <a:t>Can be a source of money for poor tribal people.</a:t>
            </a:r>
          </a:p>
          <a:p>
            <a:pPr algn="just">
              <a:buFont typeface="Wingdings" panose="05000000000000000000" pitchFamily="2" charset="2"/>
              <a:buChar char="v"/>
            </a:pPr>
            <a:endParaRPr lang="en-US" sz="3000" dirty="0"/>
          </a:p>
          <a:p>
            <a:pPr algn="just">
              <a:buFont typeface="Wingdings" panose="05000000000000000000" pitchFamily="2" charset="2"/>
              <a:buChar char="v"/>
            </a:pPr>
            <a:r>
              <a:rPr lang="en-US" sz="3000" dirty="0"/>
              <a:t>Can shed light on historical significance of the products which are being sold.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2473" y="1552574"/>
            <a:ext cx="2537079" cy="5060481"/>
          </a:xfrm>
          <a:prstGeom prst="rect">
            <a:avLst/>
          </a:prstGeom>
          <a:ln>
            <a:noFill/>
          </a:ln>
          <a:effectLst>
            <a:softEdge rad="112500"/>
          </a:effectLst>
        </p:spPr>
      </p:pic>
    </p:spTree>
    <p:extLst>
      <p:ext uri="{BB962C8B-B14F-4D97-AF65-F5344CB8AC3E}">
        <p14:creationId xmlns:p14="http://schemas.microsoft.com/office/powerpoint/2010/main" val="96666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157592" y="1643976"/>
            <a:ext cx="9727660" cy="3550594"/>
          </a:xfrm>
          <a:prstGeom prst="rect">
            <a:avLst/>
          </a:prstGeom>
          <a:effectLst>
            <a:outerShdw blurRad="50800" dist="50800" dir="5880000" sx="72000" sy="72000" algn="ctr" rotWithShape="0">
              <a:srgbClr val="000000"/>
            </a:outerShdw>
          </a:effectLst>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LIST OF BASIC FEATURES </a:t>
            </a:r>
          </a:p>
          <a:p>
            <a:r>
              <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aramond" panose="02020404030301010803" pitchFamily="18" charset="0"/>
                <a:ea typeface="Roboto" pitchFamily="2" charset="0"/>
              </a:rPr>
              <a:t>OF THE E-COMMERCE PLATFORM</a:t>
            </a:r>
          </a:p>
        </p:txBody>
      </p:sp>
    </p:spTree>
    <p:extLst>
      <p:ext uri="{BB962C8B-B14F-4D97-AF65-F5344CB8AC3E}">
        <p14:creationId xmlns:p14="http://schemas.microsoft.com/office/powerpoint/2010/main" val="264410056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811" y="142875"/>
            <a:ext cx="6527260" cy="828675"/>
          </a:xfrm>
          <a:effectLst>
            <a:outerShdw blurRad="50800" dist="50800" dir="5880000" sx="72000" sy="72000" algn="ctr" rotWithShape="0">
              <a:srgbClr val="000000"/>
            </a:outerShdw>
          </a:effectLst>
        </p:spPr>
        <p:txBody>
          <a:bodyPr>
            <a:normAutofit/>
          </a:bodyPr>
          <a:lstStyle/>
          <a:p>
            <a:r>
              <a:rPr lang="en-IN" sz="2800" b="1" dirty="0">
                <a:solidFill>
                  <a:schemeClr val="bg1"/>
                </a:solidFill>
                <a:effectLst>
                  <a:glow rad="101600">
                    <a:schemeClr val="accent1">
                      <a:satMod val="175000"/>
                      <a:alpha val="40000"/>
                    </a:schemeClr>
                  </a:glow>
                </a:effectLst>
                <a:latin typeface="Roboto" pitchFamily="2" charset="0"/>
                <a:ea typeface="Roboto" pitchFamily="2" charset="0"/>
              </a:rPr>
              <a:t>HOMEPAGE  FEATURES  LIST</a:t>
            </a:r>
            <a:endParaRPr lang="en-IN" sz="2800" dirty="0">
              <a:solidFill>
                <a:schemeClr val="bg1"/>
              </a:solidFill>
              <a:effectLst>
                <a:glow rad="101600">
                  <a:schemeClr val="accent1">
                    <a:satMod val="175000"/>
                    <a:alpha val="40000"/>
                  </a:schemeClr>
                </a:glow>
              </a:effectLst>
              <a:latin typeface="Roboto" pitchFamily="2" charset="0"/>
              <a:ea typeface="Roboto" pitchFamily="2" charset="0"/>
            </a:endParaRPr>
          </a:p>
        </p:txBody>
      </p:sp>
      <p:sp>
        <p:nvSpPr>
          <p:cNvPr id="61" name="Content Placeholder 2"/>
          <p:cNvSpPr txBox="1">
            <a:spLocks/>
          </p:cNvSpPr>
          <p:nvPr/>
        </p:nvSpPr>
        <p:spPr>
          <a:xfrm>
            <a:off x="205811" y="3686064"/>
            <a:ext cx="6229172" cy="180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lgn="just">
              <a:buNone/>
            </a:pPr>
            <a:r>
              <a:rPr lang="en-IN" sz="2200" b="1" dirty="0">
                <a:latin typeface="Times New Roman" panose="02020603050405020304" pitchFamily="18" charset="0"/>
                <a:cs typeface="Times New Roman" panose="02020603050405020304" pitchFamily="18" charset="0"/>
              </a:rPr>
              <a:t>3.   Customer Login</a:t>
            </a:r>
          </a:p>
          <a:p>
            <a:pPr lvl="1" algn="just">
              <a:buFont typeface="Wingdings" panose="05000000000000000000" pitchFamily="2" charset="2"/>
              <a:buChar char="Ø"/>
            </a:pPr>
            <a:r>
              <a:rPr lang="en-IN" sz="1800" dirty="0"/>
              <a:t>Our site should definitely let the customers register and login. It’s best to place this on the top bar for easy access.</a:t>
            </a:r>
            <a:endParaRPr lang="en-IN" sz="1800" dirty="0">
              <a:solidFill>
                <a:srgbClr val="002060"/>
              </a:solidFill>
            </a:endParaRPr>
          </a:p>
        </p:txBody>
      </p:sp>
      <p:sp>
        <p:nvSpPr>
          <p:cNvPr id="13" name="Content Placeholder 2"/>
          <p:cNvSpPr txBox="1">
            <a:spLocks/>
          </p:cNvSpPr>
          <p:nvPr/>
        </p:nvSpPr>
        <p:spPr>
          <a:xfrm>
            <a:off x="205811" y="1313437"/>
            <a:ext cx="6229172" cy="1610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2200" b="1" dirty="0">
                <a:latin typeface="Times New Roman" panose="02020603050405020304" pitchFamily="18" charset="0"/>
                <a:cs typeface="Times New Roman" panose="02020603050405020304" pitchFamily="18" charset="0"/>
              </a:rPr>
              <a:t>1.   Search Bar</a:t>
            </a:r>
          </a:p>
          <a:p>
            <a:pPr lvl="1" algn="just">
              <a:buFont typeface="Wingdings" panose="05000000000000000000" pitchFamily="2" charset="2"/>
              <a:buChar char="Ø"/>
            </a:pPr>
            <a:r>
              <a:rPr lang="en-US" sz="1800" dirty="0"/>
              <a:t>User can search product by the Product’s name, or any word present in the product description, the tribe who made the product, the location of that tribe, etc.</a:t>
            </a:r>
            <a:endParaRPr lang="en-IN" sz="1800" dirty="0">
              <a:solidFill>
                <a:srgbClr val="002060"/>
              </a:solidFill>
            </a:endParaRPr>
          </a:p>
        </p:txBody>
      </p:sp>
      <p:sp>
        <p:nvSpPr>
          <p:cNvPr id="15" name="Content Placeholder 2"/>
          <p:cNvSpPr txBox="1">
            <a:spLocks/>
          </p:cNvSpPr>
          <p:nvPr/>
        </p:nvSpPr>
        <p:spPr>
          <a:xfrm>
            <a:off x="205811" y="2828309"/>
            <a:ext cx="6229172" cy="2323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2200" b="1" dirty="0">
                <a:latin typeface="Times New Roman" panose="02020603050405020304" pitchFamily="18" charset="0"/>
                <a:cs typeface="Times New Roman" panose="02020603050405020304" pitchFamily="18" charset="0"/>
              </a:rPr>
              <a:t>2.   User-friendly navigation</a:t>
            </a:r>
          </a:p>
          <a:p>
            <a:pPr lvl="1" algn="just">
              <a:buFont typeface="Wingdings" panose="05000000000000000000" pitchFamily="2" charset="2"/>
              <a:buChar char="Ø"/>
            </a:pPr>
            <a:r>
              <a:rPr lang="en-IN" sz="1800" dirty="0"/>
              <a:t>A clear navigation bar improves the User understanding of our site.</a:t>
            </a:r>
            <a:endParaRPr lang="en-IN" sz="1800" dirty="0">
              <a:solidFill>
                <a:srgbClr val="002060"/>
              </a:solidFill>
            </a:endParaRPr>
          </a:p>
        </p:txBody>
      </p:sp>
      <p:sp>
        <p:nvSpPr>
          <p:cNvPr id="17" name="Content Placeholder 2"/>
          <p:cNvSpPr txBox="1">
            <a:spLocks/>
          </p:cNvSpPr>
          <p:nvPr/>
        </p:nvSpPr>
        <p:spPr>
          <a:xfrm>
            <a:off x="205811" y="5381343"/>
            <a:ext cx="6229172" cy="2323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b="1" dirty="0">
                <a:latin typeface="Times New Roman" panose="02020603050405020304" pitchFamily="18" charset="0"/>
                <a:cs typeface="Times New Roman" panose="02020603050405020304" pitchFamily="18" charset="0"/>
              </a:rPr>
              <a:t>4.   Shopping Cart</a:t>
            </a:r>
            <a:endParaRPr lang="en-IN" sz="1800" dirty="0">
              <a:solidFill>
                <a:srgbClr val="002060"/>
              </a:solidFill>
            </a:endParaRPr>
          </a:p>
        </p:txBody>
      </p:sp>
    </p:spTree>
    <p:extLst>
      <p:ext uri="{BB962C8B-B14F-4D97-AF65-F5344CB8AC3E}">
        <p14:creationId xmlns:p14="http://schemas.microsoft.com/office/powerpoint/2010/main" val="28392778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3" grpId="0"/>
      <p:bldP spid="15"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1" name="Content Placeholder 2"/>
          <p:cNvSpPr txBox="1">
            <a:spLocks/>
          </p:cNvSpPr>
          <p:nvPr/>
        </p:nvSpPr>
        <p:spPr>
          <a:xfrm>
            <a:off x="5896947" y="1567582"/>
            <a:ext cx="6075800" cy="1529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lgn="r">
              <a:buNone/>
            </a:pPr>
            <a:r>
              <a:rPr lang="en-IN" sz="2600" b="1" dirty="0">
                <a:latin typeface="Times New Roman" panose="02020603050405020304" pitchFamily="18" charset="0"/>
                <a:cs typeface="Times New Roman" panose="02020603050405020304" pitchFamily="18" charset="0"/>
              </a:rPr>
              <a:t>5. </a:t>
            </a:r>
            <a:r>
              <a:rPr lang="en-IN" sz="2400" b="1" dirty="0">
                <a:latin typeface="Times New Roman" panose="02020603050405020304" pitchFamily="18" charset="0"/>
                <a:cs typeface="Times New Roman" panose="02020603050405020304" pitchFamily="18" charset="0"/>
              </a:rPr>
              <a:t>Featured products or Best selling products</a:t>
            </a:r>
            <a:endParaRPr lang="en-IN" sz="2600" b="1" dirty="0">
              <a:latin typeface="Times New Roman" panose="02020603050405020304" pitchFamily="18" charset="0"/>
              <a:cs typeface="Times New Roman" panose="02020603050405020304" pitchFamily="18" charset="0"/>
            </a:endParaRPr>
          </a:p>
          <a:p>
            <a:pPr lvl="1" algn="r">
              <a:buFont typeface="Wingdings" panose="05000000000000000000" pitchFamily="2" charset="2"/>
              <a:buChar char="Ø"/>
            </a:pPr>
            <a:r>
              <a:rPr lang="en-IN" dirty="0"/>
              <a:t>We will manually add featured products or automate the process to show a list of best selling products.</a:t>
            </a:r>
            <a:endParaRPr lang="en-IN" dirty="0">
              <a:solidFill>
                <a:srgbClr val="002060"/>
              </a:solidFill>
            </a:endParaRPr>
          </a:p>
        </p:txBody>
      </p:sp>
      <p:sp>
        <p:nvSpPr>
          <p:cNvPr id="13" name="Title 1"/>
          <p:cNvSpPr txBox="1">
            <a:spLocks/>
          </p:cNvSpPr>
          <p:nvPr/>
        </p:nvSpPr>
        <p:spPr>
          <a:xfrm>
            <a:off x="5597887" y="142064"/>
            <a:ext cx="6527260" cy="828675"/>
          </a:xfrm>
          <a:prstGeom prst="rect">
            <a:avLst/>
          </a:prstGeom>
          <a:effectLst>
            <a:outerShdw blurRad="50800" dist="50800" dir="5880000" sx="72000" sy="72000" algn="ctr" rotWithShape="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800" b="1" dirty="0">
                <a:solidFill>
                  <a:schemeClr val="bg1"/>
                </a:solidFill>
                <a:effectLst>
                  <a:glow rad="101600">
                    <a:schemeClr val="accent1">
                      <a:satMod val="175000"/>
                      <a:alpha val="40000"/>
                    </a:schemeClr>
                  </a:glow>
                </a:effectLst>
                <a:latin typeface="Roboto" pitchFamily="2" charset="0"/>
                <a:ea typeface="Roboto" pitchFamily="2" charset="0"/>
              </a:rPr>
              <a:t>HOMEPAGE  FEATURES  LIST</a:t>
            </a:r>
            <a:endParaRPr lang="en-IN" sz="2800" dirty="0">
              <a:solidFill>
                <a:schemeClr val="bg1"/>
              </a:solidFill>
              <a:effectLst>
                <a:glow rad="101600">
                  <a:schemeClr val="accent1">
                    <a:satMod val="175000"/>
                    <a:alpha val="40000"/>
                  </a:schemeClr>
                </a:glow>
              </a:effectLst>
              <a:latin typeface="Roboto" pitchFamily="2" charset="0"/>
              <a:ea typeface="Roboto" pitchFamily="2" charset="0"/>
            </a:endParaRPr>
          </a:p>
        </p:txBody>
      </p:sp>
      <p:sp>
        <p:nvSpPr>
          <p:cNvPr id="15" name="Content Placeholder 2">
            <a:extLst>
              <a:ext uri="{FF2B5EF4-FFF2-40B4-BE49-F238E27FC236}">
                <a16:creationId xmlns:a16="http://schemas.microsoft.com/office/drawing/2014/main" id="{458E1872-B2E1-47E4-82BE-EF8205CAB1BA}"/>
              </a:ext>
            </a:extLst>
          </p:cNvPr>
          <p:cNvSpPr txBox="1">
            <a:spLocks/>
          </p:cNvSpPr>
          <p:nvPr/>
        </p:nvSpPr>
        <p:spPr>
          <a:xfrm>
            <a:off x="5819775" y="2959823"/>
            <a:ext cx="6229172" cy="180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r">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lgn="r">
              <a:buNone/>
            </a:pPr>
            <a:r>
              <a:rPr lang="en-IN" sz="2200" b="1" dirty="0">
                <a:latin typeface="Times New Roman" panose="02020603050405020304" pitchFamily="18" charset="0"/>
                <a:cs typeface="Times New Roman" panose="02020603050405020304" pitchFamily="18" charset="0"/>
              </a:rPr>
              <a:t>6.   Newsletter Signup</a:t>
            </a:r>
          </a:p>
          <a:p>
            <a:pPr lvl="1" algn="r">
              <a:buFont typeface="Wingdings" panose="05000000000000000000" pitchFamily="2" charset="2"/>
              <a:buChar char="Ø"/>
            </a:pPr>
            <a:r>
              <a:rPr lang="en-IN" sz="1800" dirty="0"/>
              <a:t>As a modern ecommerce site, we should have a newsletter signup form that collects our customers’ email addresses. We can send them special offers and inform new product arrivals.</a:t>
            </a:r>
            <a:endParaRPr lang="en-IN" sz="1800" dirty="0">
              <a:solidFill>
                <a:srgbClr val="002060"/>
              </a:solidFill>
            </a:endParaRPr>
          </a:p>
        </p:txBody>
      </p:sp>
      <p:sp>
        <p:nvSpPr>
          <p:cNvPr id="17" name="TextBox 16">
            <a:extLst>
              <a:ext uri="{FF2B5EF4-FFF2-40B4-BE49-F238E27FC236}">
                <a16:creationId xmlns:a16="http://schemas.microsoft.com/office/drawing/2014/main" id="{E5D9AED1-B073-487F-A882-AAE787944FA2}"/>
              </a:ext>
            </a:extLst>
          </p:cNvPr>
          <p:cNvSpPr txBox="1"/>
          <p:nvPr/>
        </p:nvSpPr>
        <p:spPr>
          <a:xfrm>
            <a:off x="5896947" y="5237065"/>
            <a:ext cx="6153538" cy="923330"/>
          </a:xfrm>
          <a:prstGeom prst="rect">
            <a:avLst/>
          </a:prstGeom>
          <a:noFill/>
        </p:spPr>
        <p:txBody>
          <a:bodyPr wrap="square">
            <a:spAutoFit/>
          </a:bodyPr>
          <a:lstStyle/>
          <a:p>
            <a:pPr algn="r"/>
            <a:r>
              <a:rPr lang="en-US" dirty="0"/>
              <a:t>Indi Tribes is designed in such a manner that even people with color blindness and dizzy vision will be able to browse through our marketplace without much difficulty</a:t>
            </a:r>
          </a:p>
        </p:txBody>
      </p:sp>
    </p:spTree>
    <p:extLst>
      <p:ext uri="{BB962C8B-B14F-4D97-AF65-F5344CB8AC3E}">
        <p14:creationId xmlns:p14="http://schemas.microsoft.com/office/powerpoint/2010/main" val="745967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811" y="142875"/>
            <a:ext cx="6527260" cy="828675"/>
          </a:xfrm>
          <a:effectLst>
            <a:outerShdw blurRad="50800" dist="50800" dir="5880000" sx="72000" sy="72000" algn="ctr" rotWithShape="0">
              <a:srgbClr val="000000"/>
            </a:outerShdw>
          </a:effectLst>
        </p:spPr>
        <p:txBody>
          <a:bodyPr>
            <a:normAutofit/>
          </a:bodyPr>
          <a:lstStyle/>
          <a:p>
            <a:r>
              <a:rPr lang="en-IN" sz="2800" b="1" dirty="0">
                <a:solidFill>
                  <a:srgbClr val="002060"/>
                </a:solidFill>
                <a:effectLst>
                  <a:glow rad="101600">
                    <a:schemeClr val="accent2">
                      <a:satMod val="175000"/>
                      <a:alpha val="40000"/>
                    </a:schemeClr>
                  </a:glow>
                </a:effectLst>
                <a:latin typeface="Roboto" pitchFamily="2" charset="0"/>
                <a:ea typeface="Roboto" pitchFamily="2" charset="0"/>
              </a:rPr>
              <a:t>CATEGORY  PAGE  FEATURES  LIST</a:t>
            </a:r>
            <a:endParaRPr lang="en-IN" sz="2800" dirty="0">
              <a:solidFill>
                <a:srgbClr val="002060"/>
              </a:solidFill>
              <a:effectLst>
                <a:glow rad="101600">
                  <a:schemeClr val="accent2">
                    <a:satMod val="175000"/>
                    <a:alpha val="40000"/>
                  </a:schemeClr>
                </a:glow>
              </a:effectLst>
              <a:latin typeface="Roboto" pitchFamily="2" charset="0"/>
              <a:ea typeface="Roboto" pitchFamily="2" charset="0"/>
            </a:endParaRPr>
          </a:p>
        </p:txBody>
      </p:sp>
      <p:sp>
        <p:nvSpPr>
          <p:cNvPr id="13" name="Content Placeholder 2"/>
          <p:cNvSpPr txBox="1">
            <a:spLocks/>
          </p:cNvSpPr>
          <p:nvPr/>
        </p:nvSpPr>
        <p:spPr>
          <a:xfrm>
            <a:off x="205811" y="1733314"/>
            <a:ext cx="6229172" cy="1610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600" b="1" dirty="0">
                <a:latin typeface="Times New Roman" panose="02020603050405020304" pitchFamily="18" charset="0"/>
                <a:cs typeface="Times New Roman" panose="02020603050405020304" pitchFamily="18" charset="0"/>
              </a:rPr>
              <a:t> Breadcrumb Navigation</a:t>
            </a:r>
          </a:p>
          <a:p>
            <a:pPr lvl="1">
              <a:buFont typeface="Wingdings" panose="05000000000000000000" pitchFamily="2" charset="2"/>
              <a:buChar char="Ø"/>
            </a:pPr>
            <a:r>
              <a:rPr lang="en-IN" dirty="0"/>
              <a:t>Breadcrumb navigation helps the visitors to easily browse through product categories. </a:t>
            </a:r>
            <a:endParaRPr lang="en-IN" dirty="0">
              <a:solidFill>
                <a:srgbClr val="002060"/>
              </a:solidFill>
            </a:endParaRPr>
          </a:p>
        </p:txBody>
      </p:sp>
      <p:sp>
        <p:nvSpPr>
          <p:cNvPr id="15" name="Content Placeholder 2"/>
          <p:cNvSpPr txBox="1">
            <a:spLocks/>
          </p:cNvSpPr>
          <p:nvPr/>
        </p:nvSpPr>
        <p:spPr>
          <a:xfrm>
            <a:off x="205811" y="3933826"/>
            <a:ext cx="6229172" cy="23230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600" b="1" dirty="0">
                <a:latin typeface="Times New Roman" panose="02020603050405020304" pitchFamily="18" charset="0"/>
                <a:cs typeface="Times New Roman" panose="02020603050405020304" pitchFamily="18" charset="0"/>
              </a:rPr>
              <a:t>Product Filtering and sorting</a:t>
            </a:r>
          </a:p>
          <a:p>
            <a:pPr lvl="1">
              <a:buFont typeface="Wingdings" panose="05000000000000000000" pitchFamily="2" charset="2"/>
              <a:buChar char="Ø"/>
            </a:pPr>
            <a:r>
              <a:rPr lang="en-IN" dirty="0"/>
              <a:t>Product filtering allows customers to filter products based on different attributes. For example gender, size, </a:t>
            </a:r>
            <a:r>
              <a:rPr lang="en-IN" dirty="0" err="1"/>
              <a:t>color</a:t>
            </a:r>
            <a:r>
              <a:rPr lang="en-IN" dirty="0"/>
              <a:t>, Tribe etc. as its filtering options. The sorting allows viewing products on ascending or descending order of price and arrival.</a:t>
            </a:r>
            <a:endParaRPr lang="en-IN" dirty="0">
              <a:solidFill>
                <a:srgbClr val="002060"/>
              </a:solidFill>
            </a:endParaRPr>
          </a:p>
        </p:txBody>
      </p:sp>
    </p:spTree>
    <p:extLst>
      <p:ext uri="{BB962C8B-B14F-4D97-AF65-F5344CB8AC3E}">
        <p14:creationId xmlns:p14="http://schemas.microsoft.com/office/powerpoint/2010/main" val="28564843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64740" y="142875"/>
            <a:ext cx="6527260" cy="828675"/>
          </a:xfrm>
          <a:effectLst>
            <a:outerShdw blurRad="50800" dist="50800" dir="5880000" sx="72000" sy="72000" algn="ctr" rotWithShape="0">
              <a:srgbClr val="000000"/>
            </a:outerShdw>
          </a:effectLst>
        </p:spPr>
        <p:txBody>
          <a:bodyPr>
            <a:normAutofit/>
          </a:bodyPr>
          <a:lstStyle/>
          <a:p>
            <a:pPr algn="r"/>
            <a:r>
              <a:rPr lang="en-IN" sz="2800" b="1" dirty="0">
                <a:solidFill>
                  <a:srgbClr val="C00000"/>
                </a:solidFill>
                <a:effectLst>
                  <a:glow rad="63500">
                    <a:schemeClr val="accent1">
                      <a:satMod val="175000"/>
                      <a:alpha val="40000"/>
                    </a:schemeClr>
                  </a:glow>
                </a:effectLst>
                <a:latin typeface="Roboto" pitchFamily="2" charset="0"/>
                <a:ea typeface="Roboto" pitchFamily="2" charset="0"/>
              </a:rPr>
              <a:t>PRODUCT  PAGE  FEATURES  LIST</a:t>
            </a:r>
            <a:endParaRPr lang="en-IN" sz="2800" dirty="0">
              <a:solidFill>
                <a:srgbClr val="C00000"/>
              </a:solidFill>
              <a:effectLst>
                <a:glow rad="63500">
                  <a:schemeClr val="accent1">
                    <a:satMod val="175000"/>
                    <a:alpha val="40000"/>
                  </a:schemeClr>
                </a:glow>
              </a:effectLst>
              <a:latin typeface="Roboto" pitchFamily="2" charset="0"/>
              <a:ea typeface="Roboto" pitchFamily="2" charset="0"/>
            </a:endParaRPr>
          </a:p>
        </p:txBody>
      </p:sp>
      <p:sp>
        <p:nvSpPr>
          <p:cNvPr id="61" name="Content Placeholder 2"/>
          <p:cNvSpPr txBox="1">
            <a:spLocks/>
          </p:cNvSpPr>
          <p:nvPr/>
        </p:nvSpPr>
        <p:spPr>
          <a:xfrm>
            <a:off x="5743575" y="3115394"/>
            <a:ext cx="6229172" cy="1529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lgn="r">
              <a:buNone/>
            </a:pPr>
            <a:r>
              <a:rPr lang="en-IN" sz="2600" b="1" dirty="0">
                <a:latin typeface="Times New Roman" panose="02020603050405020304" pitchFamily="18" charset="0"/>
                <a:cs typeface="Times New Roman" panose="02020603050405020304" pitchFamily="18" charset="0"/>
              </a:rPr>
              <a:t> Product Variables / Attributes</a:t>
            </a:r>
          </a:p>
          <a:p>
            <a:pPr lvl="1" algn="r">
              <a:buFont typeface="Wingdings" panose="05000000000000000000" pitchFamily="2" charset="2"/>
              <a:buChar char="Ø"/>
            </a:pPr>
            <a:r>
              <a:rPr lang="en-IN" dirty="0"/>
              <a:t>Some variables like colour and size of a physical product should be selectable right from the product page.</a:t>
            </a:r>
            <a:endParaRPr lang="en-IN" dirty="0">
              <a:solidFill>
                <a:srgbClr val="002060"/>
              </a:solidFill>
            </a:endParaRPr>
          </a:p>
        </p:txBody>
      </p:sp>
      <p:sp>
        <p:nvSpPr>
          <p:cNvPr id="14" name="Content Placeholder 2"/>
          <p:cNvSpPr txBox="1">
            <a:spLocks/>
          </p:cNvSpPr>
          <p:nvPr/>
        </p:nvSpPr>
        <p:spPr>
          <a:xfrm>
            <a:off x="5895975" y="971550"/>
            <a:ext cx="6229172" cy="19131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r">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lgn="r">
              <a:buNone/>
            </a:pPr>
            <a:r>
              <a:rPr lang="en-IN" sz="2600" b="1" dirty="0">
                <a:latin typeface="Times New Roman" panose="02020603050405020304" pitchFamily="18" charset="0"/>
                <a:cs typeface="Times New Roman" panose="02020603050405020304" pitchFamily="18" charset="0"/>
              </a:rPr>
              <a:t>A field to change purchase quantities</a:t>
            </a:r>
          </a:p>
          <a:p>
            <a:pPr lvl="1" algn="r">
              <a:buFont typeface="Wingdings" panose="05000000000000000000" pitchFamily="2" charset="2"/>
              <a:buChar char="Ø"/>
            </a:pPr>
            <a:r>
              <a:rPr lang="en-IN" sz="2000" dirty="0"/>
              <a:t>Just below the product price, there will be an option to change the product quantity. That way, the customers can easily select the number of items they want to buy.</a:t>
            </a:r>
            <a:endParaRPr lang="en-IN" sz="2000" dirty="0">
              <a:solidFill>
                <a:srgbClr val="002060"/>
              </a:solidFill>
            </a:endParaRPr>
          </a:p>
        </p:txBody>
      </p:sp>
      <p:sp>
        <p:nvSpPr>
          <p:cNvPr id="13" name="Content Placeholder 2">
            <a:extLst>
              <a:ext uri="{FF2B5EF4-FFF2-40B4-BE49-F238E27FC236}">
                <a16:creationId xmlns:a16="http://schemas.microsoft.com/office/drawing/2014/main" id="{C84A93A0-2D3E-4E6E-88F9-0040E579370D}"/>
              </a:ext>
            </a:extLst>
          </p:cNvPr>
          <p:cNvSpPr txBox="1">
            <a:spLocks/>
          </p:cNvSpPr>
          <p:nvPr/>
        </p:nvSpPr>
        <p:spPr>
          <a:xfrm>
            <a:off x="5895975" y="4875201"/>
            <a:ext cx="6229172" cy="2118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N" b="1" dirty="0">
                <a:latin typeface="Times New Roman" panose="02020603050405020304" pitchFamily="18" charset="0"/>
                <a:cs typeface="Times New Roman" panose="02020603050405020304" pitchFamily="18" charset="0"/>
              </a:rPr>
              <a:t>Add to Wish List </a:t>
            </a:r>
          </a:p>
          <a:p>
            <a:pPr marL="0" indent="0" algn="r">
              <a:buNone/>
            </a:pPr>
            <a:r>
              <a:rPr lang="en-IN" sz="2200" dirty="0"/>
              <a:t>Wish list enables the customers to store a product if they want to buy that later. </a:t>
            </a:r>
            <a:endParaRPr lang="en-IN" sz="2200" dirty="0">
              <a:solidFill>
                <a:srgbClr val="002060"/>
              </a:solidFill>
            </a:endParaRPr>
          </a:p>
        </p:txBody>
      </p:sp>
    </p:spTree>
    <p:extLst>
      <p:ext uri="{BB962C8B-B14F-4D97-AF65-F5344CB8AC3E}">
        <p14:creationId xmlns:p14="http://schemas.microsoft.com/office/powerpoint/2010/main" val="8946808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4"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1872</TotalTime>
  <Words>2948</Words>
  <Application>Microsoft Office PowerPoint</Application>
  <PresentationFormat>Widescreen</PresentationFormat>
  <Paragraphs>235</Paragraphs>
  <Slides>44</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0</vt:i4>
      </vt:variant>
      <vt:variant>
        <vt:lpstr>Slide Titles</vt:lpstr>
      </vt:variant>
      <vt:variant>
        <vt:i4>44</vt:i4>
      </vt:variant>
    </vt:vector>
  </HeadingPairs>
  <TitlesOfParts>
    <vt:vector size="54" baseType="lpstr">
      <vt:lpstr>Arial</vt:lpstr>
      <vt:lpstr>Berlin Sans FB</vt:lpstr>
      <vt:lpstr>Calibri</vt:lpstr>
      <vt:lpstr>Calibri Light</vt:lpstr>
      <vt:lpstr>Courier New</vt:lpstr>
      <vt:lpstr>Garamond</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HOMEPAGE  FEATURES  LIST</vt:lpstr>
      <vt:lpstr>PowerPoint Presentation</vt:lpstr>
      <vt:lpstr>CATEGORY  PAGE  FEATURES  LIST</vt:lpstr>
      <vt:lpstr>PRODUCT  PAGE  FEATURES  LIST</vt:lpstr>
      <vt:lpstr>PRODUCT  PAGE  FEATURES  LIST</vt:lpstr>
      <vt:lpstr>CHECKOUT  PAGE  FEATURES  LIST</vt:lpstr>
      <vt:lpstr>PowerPoint Presentation</vt:lpstr>
      <vt:lpstr>ORDER COFIRMATION PAGE – E-MAIL </vt:lpstr>
      <vt:lpstr>BACK-END FEATURES</vt:lpstr>
      <vt:lpstr>BACK-END FEATURES</vt:lpstr>
      <vt:lpstr>BACK-END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Aneek Chakraborti</dc:creator>
  <cp:lastModifiedBy>Abhiroop Das</cp:lastModifiedBy>
  <cp:revision>159</cp:revision>
  <dcterms:created xsi:type="dcterms:W3CDTF">2020-01-18T08:32:05Z</dcterms:created>
  <dcterms:modified xsi:type="dcterms:W3CDTF">2020-08-03T07:29:48Z</dcterms:modified>
</cp:coreProperties>
</file>